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sldIdLst>
    <p:sldId id="256" r:id="rId5"/>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34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94F8EF-7569-4CF7-867A-7CB80CA6EAED}" v="2" dt="2026-02-23T17:42:16.3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54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FCF31B-FA93-4C5F-9E6E-9426F4389900}" type="datetimeFigureOut">
              <a:rPr lang="en-GB" smtClean="0"/>
              <a:t>02/03/2026</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A37212-7379-4930-A5F6-0E1DA0628EF4}" type="slidenum">
              <a:rPr lang="en-GB" smtClean="0"/>
              <a:t>‹#›</a:t>
            </a:fld>
            <a:endParaRPr lang="en-GB"/>
          </a:p>
        </p:txBody>
      </p:sp>
    </p:spTree>
    <p:extLst>
      <p:ext uri="{BB962C8B-B14F-4D97-AF65-F5344CB8AC3E}">
        <p14:creationId xmlns:p14="http://schemas.microsoft.com/office/powerpoint/2010/main" val="1680050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2A37212-7379-4930-A5F6-0E1DA0628EF4}" type="slidenum">
              <a:rPr lang="en-GB" smtClean="0"/>
              <a:t>1</a:t>
            </a:fld>
            <a:endParaRPr lang="en-GB"/>
          </a:p>
        </p:txBody>
      </p:sp>
    </p:spTree>
    <p:extLst>
      <p:ext uri="{BB962C8B-B14F-4D97-AF65-F5344CB8AC3E}">
        <p14:creationId xmlns:p14="http://schemas.microsoft.com/office/powerpoint/2010/main" val="21882381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19DC20B-D36A-49B7-A6FD-37103222B124}"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4087097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19DC20B-D36A-49B7-A6FD-37103222B124}"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1920305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9DC20B-D36A-49B7-A6FD-37103222B124}"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3669646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19DC20B-D36A-49B7-A6FD-37103222B124}"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3921162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19DC20B-D36A-49B7-A6FD-37103222B124}" type="datetimeFigureOut">
              <a:rPr lang="en-GB" smtClean="0"/>
              <a:t>02/03/2026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102745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9DC20B-D36A-49B7-A6FD-37103222B124}" type="datetimeFigureOut">
              <a:rPr lang="en-GB" smtClean="0"/>
              <a:t>02/03/2026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528756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9DC20B-D36A-49B7-A6FD-37103222B124}" type="datetimeFigureOut">
              <a:rPr lang="en-GB" smtClean="0"/>
              <a:t>02/03/2026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44205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9DC20B-D36A-49B7-A6FD-37103222B124}"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2623962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9DC20B-D36A-49B7-A6FD-37103222B124}"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21828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19DC20B-D36A-49B7-A6FD-37103222B124}"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3400760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19DC20B-D36A-49B7-A6FD-37103222B124}"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31C9DE-37C0-4943-B4B9-52C5245A942E}" type="slidenum">
              <a:rPr lang="en-GB" smtClean="0"/>
              <a:t>‹#›</a:t>
            </a:fld>
            <a:endParaRPr lang="en-GB"/>
          </a:p>
        </p:txBody>
      </p:sp>
    </p:spTree>
    <p:extLst>
      <p:ext uri="{BB962C8B-B14F-4D97-AF65-F5344CB8AC3E}">
        <p14:creationId xmlns:p14="http://schemas.microsoft.com/office/powerpoint/2010/main" val="946635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9DC20B-D36A-49B7-A6FD-37103222B124}" type="datetimeFigureOut">
              <a:rPr lang="en-GB" smtClean="0"/>
              <a:t>02/03/2026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31C9DE-37C0-4943-B4B9-52C5245A942E}" type="slidenum">
              <a:rPr lang="en-GB" smtClean="0"/>
              <a:t>‹#›</a:t>
            </a:fld>
            <a:endParaRPr lang="en-GB"/>
          </a:p>
        </p:txBody>
      </p:sp>
    </p:spTree>
    <p:extLst>
      <p:ext uri="{BB962C8B-B14F-4D97-AF65-F5344CB8AC3E}">
        <p14:creationId xmlns:p14="http://schemas.microsoft.com/office/powerpoint/2010/main" val="777460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2C2CFC-9934-4182-81E2-794D394E6306}"/>
              </a:ext>
            </a:extLst>
          </p:cNvPr>
          <p:cNvSpPr/>
          <p:nvPr/>
        </p:nvSpPr>
        <p:spPr>
          <a:xfrm>
            <a:off x="0" y="1"/>
            <a:ext cx="9906000" cy="847877"/>
          </a:xfrm>
          <a:prstGeom prst="rect">
            <a:avLst/>
          </a:prstGeom>
          <a:solidFill>
            <a:srgbClr val="3B3478"/>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600" u="sng" dirty="0"/>
              <a:t>Year 5 Curriculum Overview: Spring 2</a:t>
            </a:r>
            <a:endParaRPr lang="en-GB" sz="4400" u="sng" dirty="0"/>
          </a:p>
        </p:txBody>
      </p:sp>
      <p:sp>
        <p:nvSpPr>
          <p:cNvPr id="6" name="Rectangle 5"/>
          <p:cNvSpPr/>
          <p:nvPr/>
        </p:nvSpPr>
        <p:spPr>
          <a:xfrm>
            <a:off x="131189" y="970609"/>
            <a:ext cx="2524903" cy="3531173"/>
          </a:xfrm>
          <a:prstGeom prst="rect">
            <a:avLst/>
          </a:prstGeom>
          <a:solidFill>
            <a:schemeClr val="bg1"/>
          </a:solid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rgbClr val="3B3478"/>
                </a:solidFill>
              </a:rPr>
              <a:t>English</a:t>
            </a:r>
          </a:p>
          <a:p>
            <a:r>
              <a:rPr lang="en-GB" sz="1100" dirty="0">
                <a:solidFill>
                  <a:srgbClr val="3B3478"/>
                </a:solidFill>
              </a:rPr>
              <a:t>The children will continue their writing work based around The Hound of the Baskervilles by Sherlock Holmes. The children will produce their second piece of writing, a formal report on the progress of their investigation as Dr Watson. Their grammar will include a study of prefixes and suffixes, relative clauses, adverbial phrases, commas to add information , the use of the future tense and fronted adverbials. The children will continue to study and develop the use of technical, formal and  historical language to complete the unit. </a:t>
            </a:r>
          </a:p>
          <a:p>
            <a:r>
              <a:rPr lang="en-GB" sz="1100" dirty="0">
                <a:solidFill>
                  <a:srgbClr val="3B3478"/>
                </a:solidFill>
              </a:rPr>
              <a:t>In reading lessons, the children will finish reading Frank Einstein, then move to look at a unit of poetry followed by  reading Philip Pullman’s novel The Firework Maker’s Daughter. </a:t>
            </a:r>
            <a:endParaRPr lang="en-US" sz="1100" dirty="0">
              <a:solidFill>
                <a:srgbClr val="3B3478"/>
              </a:solidFill>
            </a:endParaRPr>
          </a:p>
          <a:p>
            <a:endParaRPr lang="en-US" sz="1100" dirty="0">
              <a:solidFill>
                <a:srgbClr val="3B3478"/>
              </a:solidFill>
            </a:endParaRPr>
          </a:p>
          <a:p>
            <a:endParaRPr lang="en-US" sz="1100" dirty="0">
              <a:solidFill>
                <a:srgbClr val="3B3478"/>
              </a:solidFill>
            </a:endParaRPr>
          </a:p>
          <a:p>
            <a:endParaRPr lang="en-US" sz="1100" dirty="0">
              <a:solidFill>
                <a:srgbClr val="3B3478"/>
              </a:solidFill>
            </a:endParaRPr>
          </a:p>
          <a:p>
            <a:endParaRPr lang="en-US" sz="1100" dirty="0">
              <a:solidFill>
                <a:srgbClr val="3B3478"/>
              </a:solidFill>
            </a:endParaRPr>
          </a:p>
          <a:p>
            <a:endParaRPr lang="en-US" sz="1100" dirty="0">
              <a:solidFill>
                <a:srgbClr val="3B3478"/>
              </a:solidFill>
            </a:endParaRPr>
          </a:p>
        </p:txBody>
      </p:sp>
      <p:sp>
        <p:nvSpPr>
          <p:cNvPr id="9" name="Rectangle 8"/>
          <p:cNvSpPr/>
          <p:nvPr/>
        </p:nvSpPr>
        <p:spPr>
          <a:xfrm>
            <a:off x="2710103" y="990329"/>
            <a:ext cx="2239681" cy="2883581"/>
          </a:xfrm>
          <a:prstGeom prst="rect">
            <a:avLst/>
          </a:prstGeom>
          <a:solidFill>
            <a:schemeClr val="bg1"/>
          </a:solid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rgbClr val="3B3478"/>
                </a:solidFill>
              </a:rPr>
              <a:t>Mathematics</a:t>
            </a:r>
            <a:endParaRPr lang="en-GB" sz="1400" b="1" u="sng" dirty="0">
              <a:solidFill>
                <a:srgbClr val="3B3478"/>
              </a:solidFill>
            </a:endParaRPr>
          </a:p>
          <a:p>
            <a:pPr algn="ctr"/>
            <a:r>
              <a:rPr lang="en-GB" sz="1100" dirty="0">
                <a:solidFill>
                  <a:srgbClr val="3B3478"/>
                </a:solidFill>
                <a:cs typeface="Calibri"/>
              </a:rPr>
              <a:t>In Mathematics, we use a mastery approach to teaching and learning and are consistent with the aims and objectives of the National Curriculum. </a:t>
            </a:r>
          </a:p>
          <a:p>
            <a:pPr algn="ctr"/>
            <a:r>
              <a:rPr lang="en-GB" sz="1100" dirty="0">
                <a:solidFill>
                  <a:srgbClr val="3B3478"/>
                </a:solidFill>
                <a:cs typeface="Calibri"/>
              </a:rPr>
              <a:t>This term the children will  complete their learning on fractions followed by working with decimals and percentages. They will learn to apply these in real life contexts, refining their problem- solving skills. They will then move on to a unit of work on perimeter and  area, completing their learning with a study of statistics. </a:t>
            </a:r>
            <a:endParaRPr lang="en-GB" sz="1100" dirty="0">
              <a:solidFill>
                <a:srgbClr val="3B3478"/>
              </a:solidFill>
              <a:ea typeface="Calibri"/>
              <a:cs typeface="Calibri"/>
            </a:endParaRPr>
          </a:p>
        </p:txBody>
      </p:sp>
      <p:sp>
        <p:nvSpPr>
          <p:cNvPr id="10" name="Rectangle 9"/>
          <p:cNvSpPr/>
          <p:nvPr/>
        </p:nvSpPr>
        <p:spPr>
          <a:xfrm>
            <a:off x="5003795" y="905691"/>
            <a:ext cx="2489932" cy="2736394"/>
          </a:xfrm>
          <a:prstGeom prst="rect">
            <a:avLst/>
          </a:prstGeom>
          <a:no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rgbClr val="3B3478"/>
                </a:solidFill>
              </a:rPr>
              <a:t>Science</a:t>
            </a:r>
          </a:p>
          <a:p>
            <a:pPr algn="ctr"/>
            <a:r>
              <a:rPr lang="en-GB" sz="1200" dirty="0">
                <a:solidFill>
                  <a:srgbClr val="3B3478"/>
                </a:solidFill>
              </a:rPr>
              <a:t> In Science pupils will complete their learning about the life cycles of plants and animals in their local area, </a:t>
            </a:r>
          </a:p>
          <a:p>
            <a:pPr algn="ctr"/>
            <a:r>
              <a:rPr lang="en-GB" sz="1200" dirty="0">
                <a:solidFill>
                  <a:srgbClr val="3B3478"/>
                </a:solidFill>
              </a:rPr>
              <a:t>working scientifically to observe the life cycle of a local tree and the animals that interact with it. Building on this knowledge, pupils will then look at the life cycles of mammals, amphibians, insects and birds in more detail. Pupils will consider the various stages ,including metamorphosis in insects and amphibians and reproduction.</a:t>
            </a:r>
            <a:endParaRPr lang="en-GB" sz="1100" dirty="0">
              <a:solidFill>
                <a:srgbClr val="3B3478"/>
              </a:solidFill>
            </a:endParaRPr>
          </a:p>
        </p:txBody>
      </p:sp>
      <p:sp>
        <p:nvSpPr>
          <p:cNvPr id="11" name="Rectangle 10"/>
          <p:cNvSpPr/>
          <p:nvPr/>
        </p:nvSpPr>
        <p:spPr>
          <a:xfrm>
            <a:off x="7597334" y="946298"/>
            <a:ext cx="2229394" cy="2406502"/>
          </a:xfrm>
          <a:prstGeom prst="rect">
            <a:avLst/>
          </a:prstGeom>
          <a:no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100" b="1" u="sng" dirty="0">
                <a:solidFill>
                  <a:srgbClr val="3B3478"/>
                </a:solidFill>
              </a:rPr>
              <a:t>History</a:t>
            </a:r>
            <a:endParaRPr lang="en-GB" sz="1400" b="1" u="sng" dirty="0">
              <a:solidFill>
                <a:srgbClr val="3B3478"/>
              </a:solidFill>
            </a:endParaRPr>
          </a:p>
          <a:p>
            <a:r>
              <a:rPr lang="en-GB" sz="1100" dirty="0">
                <a:solidFill>
                  <a:srgbClr val="3B3478"/>
                </a:solidFill>
              </a:rPr>
              <a:t> In History the children will examine  Baghdad in 900 CE,  allowing them to develop an appreciation of its significance as a centre for learning in world history. Children will compare the construction of Baghdad with other European settlements they have studied.  example the rebuilding of London</a:t>
            </a:r>
          </a:p>
          <a:p>
            <a:pPr algn="ctr"/>
            <a:r>
              <a:rPr lang="en-GB" sz="1100" dirty="0">
                <a:solidFill>
                  <a:srgbClr val="3B3478"/>
                </a:solidFill>
              </a:rPr>
              <a:t>after the Great Fire of London. </a:t>
            </a:r>
            <a:endParaRPr lang="en-GB" sz="1100" dirty="0">
              <a:solidFill>
                <a:srgbClr val="3B3478"/>
              </a:solidFill>
              <a:ea typeface="Calibri"/>
              <a:cs typeface="Calibri"/>
            </a:endParaRPr>
          </a:p>
        </p:txBody>
      </p:sp>
      <p:sp>
        <p:nvSpPr>
          <p:cNvPr id="13" name="Rectangle 12"/>
          <p:cNvSpPr/>
          <p:nvPr/>
        </p:nvSpPr>
        <p:spPr>
          <a:xfrm>
            <a:off x="131189" y="4566700"/>
            <a:ext cx="2520339" cy="1125800"/>
          </a:xfrm>
          <a:prstGeom prst="rect">
            <a:avLst/>
          </a:prstGeom>
          <a:solidFill>
            <a:schemeClr val="bg1"/>
          </a:solid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rgbClr val="3B3478"/>
                </a:solidFill>
              </a:rPr>
              <a:t>Physical Education</a:t>
            </a:r>
          </a:p>
          <a:p>
            <a:pPr algn="ctr"/>
            <a:r>
              <a:rPr lang="en-GB" sz="1100" dirty="0">
                <a:solidFill>
                  <a:srgbClr val="3B3478"/>
                </a:solidFill>
                <a:ea typeface="+mn-lt"/>
                <a:cs typeface="+mn-lt"/>
              </a:rPr>
              <a:t>In PE, children will  develop their team-work skills through the sport of basketball. They will also complete their outdoor learning unit this half term, using our Forest School.</a:t>
            </a:r>
            <a:endParaRPr lang="en-GB" dirty="0">
              <a:ea typeface="+mn-lt"/>
              <a:cs typeface="+mn-lt"/>
            </a:endParaRPr>
          </a:p>
        </p:txBody>
      </p:sp>
      <p:pic>
        <p:nvPicPr>
          <p:cNvPr id="4" name="Picture 3" descr="Admissions Policy 2021-22"/>
          <p:cNvPicPr/>
          <p:nvPr/>
        </p:nvPicPr>
        <p:blipFill>
          <a:blip r:embed="rId3">
            <a:extLst>
              <a:ext uri="{28A0092B-C50C-407E-A947-70E740481C1C}">
                <a14:useLocalDpi xmlns:a14="http://schemas.microsoft.com/office/drawing/2010/main" val="0"/>
              </a:ext>
            </a:extLst>
          </a:blip>
          <a:srcRect/>
          <a:stretch>
            <a:fillRect/>
          </a:stretch>
        </p:blipFill>
        <p:spPr bwMode="auto">
          <a:xfrm>
            <a:off x="9170124" y="52252"/>
            <a:ext cx="701040" cy="801188"/>
          </a:xfrm>
          <a:prstGeom prst="rect">
            <a:avLst/>
          </a:prstGeom>
          <a:noFill/>
          <a:ln>
            <a:noFill/>
          </a:ln>
        </p:spPr>
      </p:pic>
      <p:sp>
        <p:nvSpPr>
          <p:cNvPr id="20" name="Rectangle 19"/>
          <p:cNvSpPr/>
          <p:nvPr/>
        </p:nvSpPr>
        <p:spPr>
          <a:xfrm>
            <a:off x="5043410" y="3699898"/>
            <a:ext cx="2450317" cy="3089960"/>
          </a:xfrm>
          <a:prstGeom prst="rect">
            <a:avLst/>
          </a:prstGeom>
          <a:no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rgbClr val="3B3478"/>
                </a:solidFill>
              </a:rPr>
              <a:t>Religious Education</a:t>
            </a:r>
          </a:p>
          <a:p>
            <a:pPr algn="ctr"/>
            <a:r>
              <a:rPr lang="en-GB" sz="1100" dirty="0">
                <a:solidFill>
                  <a:srgbClr val="3B3478"/>
                </a:solidFill>
                <a:cs typeface="Calibri"/>
              </a:rPr>
              <a:t>In RE, Year 5 will  complete their work with our Understanding Christianity Resource ,looking at Jesus as Messiah and how this impacts the lives of most Christians today.</a:t>
            </a:r>
          </a:p>
          <a:p>
            <a:pPr algn="ctr"/>
            <a:r>
              <a:rPr lang="en-GB" sz="1100" dirty="0">
                <a:solidFill>
                  <a:srgbClr val="3B3478"/>
                </a:solidFill>
                <a:ea typeface="Calibri"/>
                <a:cs typeface="Calibri"/>
              </a:rPr>
              <a:t>They will then move back to the Religion and Worldviews Syllabus, looking into the Enquiry Question ‘ Do religions change or stay the same?’ . They will work as Human and Social Scientists and Historians , looking at how this question can be answered from a Sikhi , Muslim ,Humanist and Christian Worldview. As part of their studies children will continue to reflect on their own worldview and develop their ideas around personal beliefs. </a:t>
            </a:r>
          </a:p>
        </p:txBody>
      </p:sp>
      <p:sp>
        <p:nvSpPr>
          <p:cNvPr id="21" name="Rectangle 20"/>
          <p:cNvSpPr/>
          <p:nvPr/>
        </p:nvSpPr>
        <p:spPr>
          <a:xfrm>
            <a:off x="2742967" y="3929041"/>
            <a:ext cx="2229394" cy="1938630"/>
          </a:xfrm>
          <a:prstGeom prst="rect">
            <a:avLst/>
          </a:prstGeom>
          <a:solidFill>
            <a:schemeClr val="bg1"/>
          </a:solid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rgbClr val="3B3478"/>
                </a:solidFill>
              </a:rPr>
              <a:t>PSHE</a:t>
            </a:r>
            <a:endParaRPr lang="en-GB" sz="1400" b="1" u="sng" dirty="0">
              <a:solidFill>
                <a:srgbClr val="3B3478"/>
              </a:solidFill>
            </a:endParaRPr>
          </a:p>
          <a:p>
            <a:pPr algn="ctr"/>
            <a:r>
              <a:rPr lang="en-GB" sz="1100" dirty="0">
                <a:solidFill>
                  <a:srgbClr val="3B3478"/>
                </a:solidFill>
                <a:cs typeface="Calibri"/>
              </a:rPr>
              <a:t>In PSHE, the children will continue working with  My Happy Mind. Lessons will take place each morning, to enable children to ‘ground’ themselves and express any emotions or worries they may have. Children will use journals and the interactive resource to celebrate their individual characteristics.</a:t>
            </a:r>
            <a:endParaRPr lang="en-GB" sz="1100" dirty="0">
              <a:solidFill>
                <a:srgbClr val="3B3478"/>
              </a:solidFill>
              <a:ea typeface="Calibri"/>
              <a:cs typeface="Calibri"/>
            </a:endParaRPr>
          </a:p>
        </p:txBody>
      </p:sp>
      <p:sp>
        <p:nvSpPr>
          <p:cNvPr id="23" name="Rectangle 22"/>
          <p:cNvSpPr/>
          <p:nvPr/>
        </p:nvSpPr>
        <p:spPr>
          <a:xfrm>
            <a:off x="119813" y="5723636"/>
            <a:ext cx="2578914" cy="1134364"/>
          </a:xfrm>
          <a:prstGeom prst="rect">
            <a:avLst/>
          </a:prstGeom>
          <a:solidFill>
            <a:schemeClr val="bg1"/>
          </a:solid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rgbClr val="3B3478"/>
                </a:solidFill>
              </a:rPr>
              <a:t>MFL – French</a:t>
            </a:r>
          </a:p>
          <a:p>
            <a:pPr algn="ctr"/>
            <a:r>
              <a:rPr lang="en-GB" sz="1200" dirty="0">
                <a:solidFill>
                  <a:srgbClr val="3B3478"/>
                </a:solidFill>
              </a:rPr>
              <a:t>In French children will continue their conversational skills with a unit which explores 10 familiar activities that they are able or not able to do in French. </a:t>
            </a:r>
          </a:p>
          <a:p>
            <a:pPr algn="ctr"/>
            <a:r>
              <a:rPr lang="en-GB" sz="1100" dirty="0">
                <a:solidFill>
                  <a:srgbClr val="3B3478"/>
                </a:solidFill>
                <a:ea typeface="+mn-lt"/>
                <a:cs typeface="+mn-lt"/>
              </a:rPr>
              <a:t>.</a:t>
            </a:r>
            <a:endParaRPr lang="en-GB" dirty="0"/>
          </a:p>
        </p:txBody>
      </p:sp>
      <p:sp>
        <p:nvSpPr>
          <p:cNvPr id="24" name="Rectangle 23"/>
          <p:cNvSpPr/>
          <p:nvPr/>
        </p:nvSpPr>
        <p:spPr>
          <a:xfrm>
            <a:off x="7585166" y="4685090"/>
            <a:ext cx="2229394" cy="2104768"/>
          </a:xfrm>
          <a:prstGeom prst="rect">
            <a:avLst/>
          </a:prstGeom>
          <a:solidFill>
            <a:schemeClr val="bg1"/>
          </a:solid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chemeClr val="accent1">
                    <a:lumMod val="50000"/>
                  </a:schemeClr>
                </a:solidFill>
              </a:rPr>
              <a:t>Art</a:t>
            </a:r>
          </a:p>
          <a:p>
            <a:r>
              <a:rPr lang="en-GB" sz="1100" dirty="0">
                <a:solidFill>
                  <a:schemeClr val="accent1">
                    <a:lumMod val="50000"/>
                  </a:schemeClr>
                </a:solidFill>
              </a:rPr>
              <a:t>In Art pupils will  continue to explore traditional Chinese art, including brush painting, calligraphy and Ming Dynasty ceramics. They  will use specialist materials to practise expressive brush techniques, study nature-inspired designs and cobalt-blue porcelain, and develop precision, control and evaluative skills while creating their own Chinese-style artwork.</a:t>
            </a:r>
          </a:p>
        </p:txBody>
      </p:sp>
      <p:sp>
        <p:nvSpPr>
          <p:cNvPr id="25" name="Rectangle 24"/>
          <p:cNvSpPr/>
          <p:nvPr/>
        </p:nvSpPr>
        <p:spPr>
          <a:xfrm>
            <a:off x="2756371" y="5885851"/>
            <a:ext cx="2229394" cy="972148"/>
          </a:xfrm>
          <a:prstGeom prst="rect">
            <a:avLst/>
          </a:prstGeom>
          <a:solidFill>
            <a:schemeClr val="bg1"/>
          </a:solid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rgbClr val="3B3478"/>
                </a:solidFill>
              </a:rPr>
              <a:t>Music</a:t>
            </a:r>
          </a:p>
          <a:p>
            <a:pPr algn="ctr"/>
            <a:r>
              <a:rPr lang="en-GB" sz="1100" dirty="0">
                <a:solidFill>
                  <a:srgbClr val="3B3478"/>
                </a:solidFill>
              </a:rPr>
              <a:t>In Music, the children will continue their learning  around</a:t>
            </a:r>
            <a:r>
              <a:rPr lang="en-US" sz="1100" dirty="0">
                <a:solidFill>
                  <a:srgbClr val="3B3478"/>
                </a:solidFill>
              </a:rPr>
              <a:t> song, using the media of pantomime and choral music.</a:t>
            </a:r>
            <a:endParaRPr lang="en-GB" sz="1100" b="1" u="sng" dirty="0">
              <a:solidFill>
                <a:srgbClr val="3B3478"/>
              </a:solidFill>
            </a:endParaRPr>
          </a:p>
        </p:txBody>
      </p:sp>
      <p:pic>
        <p:nvPicPr>
          <p:cNvPr id="26" name="Picture 25" descr="Admissions Policy 2021-22"/>
          <p:cNvPicPr/>
          <p:nvPr/>
        </p:nvPicPr>
        <p:blipFill>
          <a:blip r:embed="rId3">
            <a:extLst>
              <a:ext uri="{28A0092B-C50C-407E-A947-70E740481C1C}">
                <a14:useLocalDpi xmlns:a14="http://schemas.microsoft.com/office/drawing/2010/main" val="0"/>
              </a:ext>
            </a:extLst>
          </a:blip>
          <a:srcRect/>
          <a:stretch>
            <a:fillRect/>
          </a:stretch>
        </p:blipFill>
        <p:spPr bwMode="auto">
          <a:xfrm>
            <a:off x="34836" y="52252"/>
            <a:ext cx="701040" cy="801188"/>
          </a:xfrm>
          <a:prstGeom prst="rect">
            <a:avLst/>
          </a:prstGeom>
          <a:noFill/>
          <a:ln>
            <a:noFill/>
          </a:ln>
        </p:spPr>
      </p:pic>
      <p:pic>
        <p:nvPicPr>
          <p:cNvPr id="1026" name="Picture 2" descr="Beech Tree Stock Illustrations – 5,122 Beech Tree Stock Illustrations ...">
            <a:extLst>
              <a:ext uri="{FF2B5EF4-FFF2-40B4-BE49-F238E27FC236}">
                <a16:creationId xmlns:a16="http://schemas.microsoft.com/office/drawing/2014/main" id="{EDBC8B51-C6FA-9058-2584-B33E7D04E9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3695" y="304414"/>
            <a:ext cx="394834" cy="39927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3C18105-D48E-F238-8C8E-E4F5FA7243AD}"/>
              </a:ext>
            </a:extLst>
          </p:cNvPr>
          <p:cNvPicPr>
            <a:picLocks noChangeAspect="1"/>
          </p:cNvPicPr>
          <p:nvPr/>
        </p:nvPicPr>
        <p:blipFill>
          <a:blip r:embed="rId5"/>
          <a:stretch>
            <a:fillRect/>
          </a:stretch>
        </p:blipFill>
        <p:spPr>
          <a:xfrm>
            <a:off x="8608424" y="304414"/>
            <a:ext cx="445816" cy="444178"/>
          </a:xfrm>
          <a:prstGeom prst="rect">
            <a:avLst/>
          </a:prstGeom>
        </p:spPr>
      </p:pic>
      <p:sp>
        <p:nvSpPr>
          <p:cNvPr id="3" name="Rectangle 2">
            <a:extLst>
              <a:ext uri="{FF2B5EF4-FFF2-40B4-BE49-F238E27FC236}">
                <a16:creationId xmlns:a16="http://schemas.microsoft.com/office/drawing/2014/main" id="{31B979FD-B74F-2AB6-83B2-EADB46DCEEE3}"/>
              </a:ext>
            </a:extLst>
          </p:cNvPr>
          <p:cNvSpPr/>
          <p:nvPr/>
        </p:nvSpPr>
        <p:spPr>
          <a:xfrm>
            <a:off x="7585166" y="2553179"/>
            <a:ext cx="2229394" cy="2077815"/>
          </a:xfrm>
          <a:prstGeom prst="rect">
            <a:avLst/>
          </a:prstGeom>
          <a:solidFill>
            <a:schemeClr val="bg1"/>
          </a:solidFill>
          <a:ln w="38100">
            <a:solidFill>
              <a:srgbClr val="3B347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1200" b="1" u="sng" dirty="0">
                <a:solidFill>
                  <a:srgbClr val="3B3478"/>
                </a:solidFill>
              </a:rPr>
              <a:t>Enrichment</a:t>
            </a:r>
            <a:endParaRPr lang="en-GB" sz="1400" b="1" u="sng" dirty="0">
              <a:solidFill>
                <a:srgbClr val="3B3478"/>
              </a:solidFill>
            </a:endParaRPr>
          </a:p>
          <a:p>
            <a:pPr algn="ctr"/>
            <a:r>
              <a:rPr lang="en-GB" sz="1100" dirty="0">
                <a:solidFill>
                  <a:srgbClr val="3B3478"/>
                </a:solidFill>
                <a:ea typeface="Calibri"/>
                <a:cs typeface="Calibri"/>
              </a:rPr>
              <a:t>This half term the children will experience their own residential trip, with a night away at Youlbury Scout Adventure Centre in Oxfordshire, where they will enjoy a variety of outdoor activities. </a:t>
            </a:r>
          </a:p>
          <a:p>
            <a:pPr algn="ctr"/>
            <a:r>
              <a:rPr lang="en-GB" sz="1100" dirty="0">
                <a:solidFill>
                  <a:srgbClr val="3B3478"/>
                </a:solidFill>
                <a:ea typeface="Calibri"/>
                <a:cs typeface="Calibri"/>
              </a:rPr>
              <a:t>Children will also be visiting the Hindu Temple Complex in Tividale, with a guided tour of the various temples built in a traditional way.</a:t>
            </a:r>
          </a:p>
        </p:txBody>
      </p:sp>
    </p:spTree>
    <p:extLst>
      <p:ext uri="{BB962C8B-B14F-4D97-AF65-F5344CB8AC3E}">
        <p14:creationId xmlns:p14="http://schemas.microsoft.com/office/powerpoint/2010/main" val="15615050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6d99e74-4f6c-4348-b715-394716cc7ff0">
      <Terms xmlns="http://schemas.microsoft.com/office/infopath/2007/PartnerControls"/>
    </lcf76f155ced4ddcb4097134ff3c332f>
    <TaxCatchAll xmlns="e57552ae-8e54-4390-9b08-398123f0ad7a" xsi:nil="true"/>
    <CarolineTaylor xmlns="f6d99e74-4f6c-4348-b715-394716cc7ff0">
      <UserInfo>
        <DisplayName/>
        <AccountId xsi:nil="true"/>
        <AccountType/>
      </UserInfo>
    </CarolineTaylor>
    <_Flow_SignoffStatus xmlns="f6d99e74-4f6c-4348-b715-394716cc7ff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81408007CBD71489F95A8D7878A6B20" ma:contentTypeVersion="27" ma:contentTypeDescription="Create a new document." ma:contentTypeScope="" ma:versionID="797a1718c529d0ba6a6b47ad6eb261ba">
  <xsd:schema xmlns:xsd="http://www.w3.org/2001/XMLSchema" xmlns:xs="http://www.w3.org/2001/XMLSchema" xmlns:p="http://schemas.microsoft.com/office/2006/metadata/properties" xmlns:ns2="e57552ae-8e54-4390-9b08-398123f0ad7a" xmlns:ns3="f6d99e74-4f6c-4348-b715-394716cc7ff0" targetNamespace="http://schemas.microsoft.com/office/2006/metadata/properties" ma:root="true" ma:fieldsID="b48384527ee7624a8c311ef8e9f565c5" ns2:_="" ns3:_="">
    <xsd:import namespace="e57552ae-8e54-4390-9b08-398123f0ad7a"/>
    <xsd:import namespace="f6d99e74-4f6c-4348-b715-394716cc7ff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AutoKeyPoints" minOccurs="0"/>
                <xsd:element ref="ns3:MediaServiceKeyPoints" minOccurs="0"/>
                <xsd:element ref="ns3:MediaServiceLocation" minOccurs="0"/>
                <xsd:element ref="ns3:MediaLengthInSeconds" minOccurs="0"/>
                <xsd:element ref="ns3:CarolineTaylor" minOccurs="0"/>
                <xsd:element ref="ns2:TaxCatchAll" minOccurs="0"/>
                <xsd:element ref="ns3:lcf76f155ced4ddcb4097134ff3c332f" minOccurs="0"/>
                <xsd:element ref="ns3:_Flow_SignoffStatus"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7552ae-8e54-4390-9b08-398123f0ad7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ec5216a4-a0e6-497c-873e-43008a48eadb}" ma:internalName="TaxCatchAll" ma:showField="CatchAllData" ma:web="e57552ae-8e54-4390-9b08-398123f0ad7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6d99e74-4f6c-4348-b715-394716cc7ff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CarolineTaylor" ma:index="21" nillable="true" ma:displayName="Spare" ma:format="Dropdown" ma:list="UserInfo" ma:SharePointGroup="0" ma:internalName="CarolineTaylor">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_Flow_SignoffStatus" ma:index="25" nillable="true" ma:displayName="Sign-off status" ma:internalName="Sign_x002d_off_x0020_status">
      <xsd:simpleType>
        <xsd:restriction base="dms:Text"/>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76470B-2C42-4ED1-A66A-5C7542B4DD57}">
  <ds:schemaRefs>
    <ds:schemaRef ds:uri="e57552ae-8e54-4390-9b08-398123f0ad7a"/>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6d99e74-4f6c-4348-b715-394716cc7ff0"/>
    <ds:schemaRef ds:uri="http://www.w3.org/XML/1998/namespace"/>
    <ds:schemaRef ds:uri="http://purl.org/dc/dcmitype/"/>
  </ds:schemaRefs>
</ds:datastoreItem>
</file>

<file path=customXml/itemProps2.xml><?xml version="1.0" encoding="utf-8"?>
<ds:datastoreItem xmlns:ds="http://schemas.openxmlformats.org/officeDocument/2006/customXml" ds:itemID="{2FA15368-3AA3-4F7E-8726-31F48C9545FD}">
  <ds:schemaRefs>
    <ds:schemaRef ds:uri="http://schemas.microsoft.com/sharepoint/v3/contenttype/forms"/>
  </ds:schemaRefs>
</ds:datastoreItem>
</file>

<file path=customXml/itemProps3.xml><?xml version="1.0" encoding="utf-8"?>
<ds:datastoreItem xmlns:ds="http://schemas.openxmlformats.org/officeDocument/2006/customXml" ds:itemID="{64E51A8B-F12D-4DCC-A0AC-710E1F70AB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7552ae-8e54-4390-9b08-398123f0ad7a"/>
    <ds:schemaRef ds:uri="f6d99e74-4f6c-4348-b715-394716cc7f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102</TotalTime>
  <Words>730</Words>
  <Application>Microsoft Office PowerPoint</Application>
  <PresentationFormat>A4 Paper (210x297 mm)</PresentationFormat>
  <Paragraphs>34</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Studley St. Marys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Kieren O’Neill - Studley St Mary</dc:creator>
  <cp:lastModifiedBy>Tracey Gration - Studley St Mary's</cp:lastModifiedBy>
  <cp:revision>77</cp:revision>
  <dcterms:created xsi:type="dcterms:W3CDTF">2023-05-25T12:45:05Z</dcterms:created>
  <dcterms:modified xsi:type="dcterms:W3CDTF">2026-03-02T12:29:42Z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0x010100581408007CBD71489F95A8D7878A6B20</vt:lpwstr>
  </property>
  <property fmtid="{D5CDD505-2E9C-101B-9397-08002B2CF9AE}" pid="3" name="MediaServiceImageTags">
    <vt:lpwstr/>
  </property>
</Properties>
</file>