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256" r:id="rId5"/>
    <p:sldId id="258" r:id="rId6"/>
    <p:sldId id="259" r:id="rId7"/>
    <p:sldId id="261" r:id="rId8"/>
    <p:sldId id="265" r:id="rId9"/>
    <p:sldId id="263" r:id="rId10"/>
    <p:sldId id="264" r:id="rId11"/>
    <p:sldId id="262" r:id="rId12"/>
    <p:sldId id="260" r:id="rId13"/>
    <p:sldId id="268" r:id="rId14"/>
    <p:sldId id="267" r:id="rId15"/>
    <p:sldId id="266" r:id="rId16"/>
    <p:sldId id="271" r:id="rId17"/>
    <p:sldId id="270" r:id="rId18"/>
    <p:sldId id="269" r:id="rId19"/>
    <p:sldId id="274" r:id="rId20"/>
    <p:sldId id="273" r:id="rId21"/>
    <p:sldId id="276" r:id="rId22"/>
    <p:sldId id="275" r:id="rId23"/>
    <p:sldId id="278" r:id="rId24"/>
    <p:sldId id="277" r:id="rId25"/>
    <p:sldId id="279" r:id="rId26"/>
    <p:sldId id="272" r:id="rId27"/>
    <p:sldId id="282" r:id="rId28"/>
    <p:sldId id="281" r:id="rId29"/>
    <p:sldId id="280"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64CFF9-4AFD-4FC7-A09E-5E5C5AB60B11}" type="datetimeFigureOut">
              <a:rPr lang="en-US" smtClean="0"/>
              <a:t>11/27/2023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979361-DBCA-45BA-A82B-80CE1E298B96}" type="slidenum">
              <a:rPr lang="en-US" smtClean="0"/>
              <a:t>‹#›</a:t>
            </a:fld>
            <a:endParaRPr lang="en-US"/>
          </a:p>
        </p:txBody>
      </p:sp>
    </p:spTree>
    <p:extLst>
      <p:ext uri="{BB962C8B-B14F-4D97-AF65-F5344CB8AC3E}">
        <p14:creationId xmlns:p14="http://schemas.microsoft.com/office/powerpoint/2010/main" val="1043329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E0444-E396-2190-A67C-7B0A5ED190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4E46214-370B-9CA3-3BF8-D021EF06A0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2A47CA8-DE08-A75E-CE69-15B86CBF435F}"/>
              </a:ext>
            </a:extLst>
          </p:cNvPr>
          <p:cNvSpPr>
            <a:spLocks noGrp="1"/>
          </p:cNvSpPr>
          <p:nvPr>
            <p:ph type="dt" sz="half" idx="10"/>
          </p:nvPr>
        </p:nvSpPr>
        <p:spPr/>
        <p:txBody>
          <a:bodyPr/>
          <a:lstStyle/>
          <a:p>
            <a:fld id="{7F08DD3A-D977-4142-BB33-456E0EFA732F}" type="datetimeFigureOut">
              <a:rPr lang="en-US" smtClean="0"/>
              <a:t>11/27/2023</a:t>
            </a:fld>
            <a:endParaRPr lang="en-US"/>
          </a:p>
        </p:txBody>
      </p:sp>
      <p:sp>
        <p:nvSpPr>
          <p:cNvPr id="5" name="Footer Placeholder 4">
            <a:extLst>
              <a:ext uri="{FF2B5EF4-FFF2-40B4-BE49-F238E27FC236}">
                <a16:creationId xmlns:a16="http://schemas.microsoft.com/office/drawing/2014/main" id="{F3CFD0E9-E871-F0E7-F5D0-EE45D9AFF0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CB994F-29E4-65B4-88B3-6F1C65B74AF2}"/>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1203985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1FA25-F01F-B413-F93D-17C1E6D84D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8FF989B-2986-1A78-9582-BA9106E50F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196790-BD40-82E3-3C48-C8E1DBBA0E10}"/>
              </a:ext>
            </a:extLst>
          </p:cNvPr>
          <p:cNvSpPr>
            <a:spLocks noGrp="1"/>
          </p:cNvSpPr>
          <p:nvPr>
            <p:ph type="dt" sz="half" idx="10"/>
          </p:nvPr>
        </p:nvSpPr>
        <p:spPr/>
        <p:txBody>
          <a:bodyPr/>
          <a:lstStyle/>
          <a:p>
            <a:fld id="{7F08DD3A-D977-4142-BB33-456E0EFA732F}" type="datetimeFigureOut">
              <a:rPr lang="en-US" smtClean="0"/>
              <a:t>11/27/2023</a:t>
            </a:fld>
            <a:endParaRPr lang="en-US"/>
          </a:p>
        </p:txBody>
      </p:sp>
      <p:sp>
        <p:nvSpPr>
          <p:cNvPr id="5" name="Footer Placeholder 4">
            <a:extLst>
              <a:ext uri="{FF2B5EF4-FFF2-40B4-BE49-F238E27FC236}">
                <a16:creationId xmlns:a16="http://schemas.microsoft.com/office/drawing/2014/main" id="{83318237-B895-ED92-9F03-22B96320C4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0AA6EF-641D-4382-D978-D3BD5FBF2617}"/>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2411181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2895D-4342-8EC1-F88D-062E2EB1117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43BCB2-F73D-40DD-9C8D-D0E49A4071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7E65EB6-A2BD-23A7-56CC-032E50B77345}"/>
              </a:ext>
            </a:extLst>
          </p:cNvPr>
          <p:cNvSpPr>
            <a:spLocks noGrp="1"/>
          </p:cNvSpPr>
          <p:nvPr>
            <p:ph type="dt" sz="half" idx="10"/>
          </p:nvPr>
        </p:nvSpPr>
        <p:spPr/>
        <p:txBody>
          <a:bodyPr/>
          <a:lstStyle/>
          <a:p>
            <a:fld id="{7F08DD3A-D977-4142-BB33-456E0EFA732F}" type="datetimeFigureOut">
              <a:rPr lang="en-US" smtClean="0"/>
              <a:t>11/27/2023</a:t>
            </a:fld>
            <a:endParaRPr lang="en-US"/>
          </a:p>
        </p:txBody>
      </p:sp>
      <p:sp>
        <p:nvSpPr>
          <p:cNvPr id="5" name="Footer Placeholder 4">
            <a:extLst>
              <a:ext uri="{FF2B5EF4-FFF2-40B4-BE49-F238E27FC236}">
                <a16:creationId xmlns:a16="http://schemas.microsoft.com/office/drawing/2014/main" id="{B6B6C6CD-9832-8717-E276-73898883F7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DF591B-ABCF-BA42-E5A4-E13B3D09D826}"/>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2332381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8EBB6-C62B-D7BC-2E2D-1C05412C7FD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4089D28-C058-EE46-F7C7-8C20F02699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AF02670-FDDD-000D-908F-D7FA6010F6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9B6DBAC-194C-AF64-1E37-E69D02A7AB77}"/>
              </a:ext>
            </a:extLst>
          </p:cNvPr>
          <p:cNvSpPr>
            <a:spLocks noGrp="1"/>
          </p:cNvSpPr>
          <p:nvPr>
            <p:ph type="dt" sz="half" idx="10"/>
          </p:nvPr>
        </p:nvSpPr>
        <p:spPr/>
        <p:txBody>
          <a:bodyPr/>
          <a:lstStyle/>
          <a:p>
            <a:fld id="{7F08DD3A-D977-4142-BB33-456E0EFA732F}" type="datetimeFigureOut">
              <a:rPr lang="en-US" smtClean="0"/>
              <a:t>11/27/2023</a:t>
            </a:fld>
            <a:endParaRPr lang="en-US"/>
          </a:p>
        </p:txBody>
      </p:sp>
      <p:sp>
        <p:nvSpPr>
          <p:cNvPr id="6" name="Footer Placeholder 5">
            <a:extLst>
              <a:ext uri="{FF2B5EF4-FFF2-40B4-BE49-F238E27FC236}">
                <a16:creationId xmlns:a16="http://schemas.microsoft.com/office/drawing/2014/main" id="{E4BB7C33-4974-F829-0811-130DDFF3AA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1DBA577-D9FD-B80B-F1CE-1FD0647D5EAF}"/>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1489146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93AFB-E44B-5DDE-6D2C-BA69066D08B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ED7268D-0DCF-B2B3-65A4-EF3369CBC8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57602BE-9D9F-B3F3-ACC2-C9ED7F6D7E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F11110E-2BA6-CFCF-5731-AA56917EE5F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4FE7D6-F816-CF06-0D7B-2CEFC25339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DB6DF59-6F0A-168E-C7EE-411728E66A06}"/>
              </a:ext>
            </a:extLst>
          </p:cNvPr>
          <p:cNvSpPr>
            <a:spLocks noGrp="1"/>
          </p:cNvSpPr>
          <p:nvPr>
            <p:ph type="dt" sz="half" idx="10"/>
          </p:nvPr>
        </p:nvSpPr>
        <p:spPr/>
        <p:txBody>
          <a:bodyPr/>
          <a:lstStyle/>
          <a:p>
            <a:fld id="{7F08DD3A-D977-4142-BB33-456E0EFA732F}" type="datetimeFigureOut">
              <a:rPr lang="en-US" smtClean="0"/>
              <a:t>11/27/2023</a:t>
            </a:fld>
            <a:endParaRPr lang="en-US"/>
          </a:p>
        </p:txBody>
      </p:sp>
      <p:sp>
        <p:nvSpPr>
          <p:cNvPr id="8" name="Footer Placeholder 7">
            <a:extLst>
              <a:ext uri="{FF2B5EF4-FFF2-40B4-BE49-F238E27FC236}">
                <a16:creationId xmlns:a16="http://schemas.microsoft.com/office/drawing/2014/main" id="{7B709725-51F1-09A5-09FA-241A198F7E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2CB3B06-78EF-A487-0209-AA7FD8CE478B}"/>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3027867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C903F-9A82-A19A-6267-FCF0B0035F2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5AC8D08-FFCD-0C5F-2CFF-B3150CA0D7FF}"/>
              </a:ext>
            </a:extLst>
          </p:cNvPr>
          <p:cNvSpPr>
            <a:spLocks noGrp="1"/>
          </p:cNvSpPr>
          <p:nvPr>
            <p:ph type="dt" sz="half" idx="10"/>
          </p:nvPr>
        </p:nvSpPr>
        <p:spPr/>
        <p:txBody>
          <a:bodyPr/>
          <a:lstStyle/>
          <a:p>
            <a:fld id="{7F08DD3A-D977-4142-BB33-456E0EFA732F}" type="datetimeFigureOut">
              <a:rPr lang="en-US" smtClean="0"/>
              <a:t>11/27/2023</a:t>
            </a:fld>
            <a:endParaRPr lang="en-US"/>
          </a:p>
        </p:txBody>
      </p:sp>
      <p:sp>
        <p:nvSpPr>
          <p:cNvPr id="4" name="Footer Placeholder 3">
            <a:extLst>
              <a:ext uri="{FF2B5EF4-FFF2-40B4-BE49-F238E27FC236}">
                <a16:creationId xmlns:a16="http://schemas.microsoft.com/office/drawing/2014/main" id="{C5F4FA18-B748-E08B-452D-1DCDA4FED9E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364CCC2-1366-00A7-A014-8BE518F064B1}"/>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1305803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6A5BB0-ED65-CDC7-6C0A-E9984035D950}"/>
              </a:ext>
            </a:extLst>
          </p:cNvPr>
          <p:cNvSpPr>
            <a:spLocks noGrp="1"/>
          </p:cNvSpPr>
          <p:nvPr>
            <p:ph type="dt" sz="half" idx="10"/>
          </p:nvPr>
        </p:nvSpPr>
        <p:spPr/>
        <p:txBody>
          <a:bodyPr/>
          <a:lstStyle/>
          <a:p>
            <a:fld id="{7F08DD3A-D977-4142-BB33-456E0EFA732F}" type="datetimeFigureOut">
              <a:rPr lang="en-US" smtClean="0"/>
              <a:t>11/27/2023</a:t>
            </a:fld>
            <a:endParaRPr lang="en-US"/>
          </a:p>
        </p:txBody>
      </p:sp>
      <p:sp>
        <p:nvSpPr>
          <p:cNvPr id="3" name="Footer Placeholder 2">
            <a:extLst>
              <a:ext uri="{FF2B5EF4-FFF2-40B4-BE49-F238E27FC236}">
                <a16:creationId xmlns:a16="http://schemas.microsoft.com/office/drawing/2014/main" id="{C679AA06-947B-38A9-EE1C-C0F6DE2EAB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C9EE15-6930-B7E5-0A19-8A26C920A447}"/>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3048185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C4F4-6AAF-9365-A955-65B7012AFB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3A2EA40-5503-3EA2-D4B5-696B6BB9C8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E89822B-7FE7-A4C9-7771-5B048C721E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DE3675-FC63-5D81-1088-6C68EE5415EF}"/>
              </a:ext>
            </a:extLst>
          </p:cNvPr>
          <p:cNvSpPr>
            <a:spLocks noGrp="1"/>
          </p:cNvSpPr>
          <p:nvPr>
            <p:ph type="dt" sz="half" idx="10"/>
          </p:nvPr>
        </p:nvSpPr>
        <p:spPr/>
        <p:txBody>
          <a:bodyPr/>
          <a:lstStyle/>
          <a:p>
            <a:fld id="{7F08DD3A-D977-4142-BB33-456E0EFA732F}" type="datetimeFigureOut">
              <a:rPr lang="en-US" smtClean="0"/>
              <a:t>11/27/2023</a:t>
            </a:fld>
            <a:endParaRPr lang="en-US"/>
          </a:p>
        </p:txBody>
      </p:sp>
      <p:sp>
        <p:nvSpPr>
          <p:cNvPr id="6" name="Footer Placeholder 5">
            <a:extLst>
              <a:ext uri="{FF2B5EF4-FFF2-40B4-BE49-F238E27FC236}">
                <a16:creationId xmlns:a16="http://schemas.microsoft.com/office/drawing/2014/main" id="{DF4934C6-5526-EBBC-8C9A-DDB5E25322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785F62-B405-9AB2-F7E2-B1B6BF9D97B9}"/>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2123455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24EDD-1155-43EC-8320-0350E0DCE0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AC4E8A9-3CBA-BC95-FE60-5E6872DB2E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816B1D-BDC9-3196-3998-CB5E23E563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10AF47-F498-4BF9-E5E7-035A30FCA75C}"/>
              </a:ext>
            </a:extLst>
          </p:cNvPr>
          <p:cNvSpPr>
            <a:spLocks noGrp="1"/>
          </p:cNvSpPr>
          <p:nvPr>
            <p:ph type="dt" sz="half" idx="10"/>
          </p:nvPr>
        </p:nvSpPr>
        <p:spPr/>
        <p:txBody>
          <a:bodyPr/>
          <a:lstStyle/>
          <a:p>
            <a:fld id="{7F08DD3A-D977-4142-BB33-456E0EFA732F}" type="datetimeFigureOut">
              <a:rPr lang="en-US" smtClean="0"/>
              <a:t>11/27/2023</a:t>
            </a:fld>
            <a:endParaRPr lang="en-US"/>
          </a:p>
        </p:txBody>
      </p:sp>
      <p:sp>
        <p:nvSpPr>
          <p:cNvPr id="6" name="Footer Placeholder 5">
            <a:extLst>
              <a:ext uri="{FF2B5EF4-FFF2-40B4-BE49-F238E27FC236}">
                <a16:creationId xmlns:a16="http://schemas.microsoft.com/office/drawing/2014/main" id="{F22968AC-5FD6-3E1D-9BD2-D8A84B1E09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06739D-747F-459A-7FAB-A0E06FC39F89}"/>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3439575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80E19-797E-AC30-A3B3-EBFCCE7D2AA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F375582-E8A0-C234-5B32-7E6663A7C5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FB2BA0-EEB4-C101-B3D1-54E23D0D6C51}"/>
              </a:ext>
            </a:extLst>
          </p:cNvPr>
          <p:cNvSpPr>
            <a:spLocks noGrp="1"/>
          </p:cNvSpPr>
          <p:nvPr>
            <p:ph type="dt" sz="half" idx="10"/>
          </p:nvPr>
        </p:nvSpPr>
        <p:spPr/>
        <p:txBody>
          <a:bodyPr/>
          <a:lstStyle/>
          <a:p>
            <a:fld id="{7F08DD3A-D977-4142-BB33-456E0EFA732F}" type="datetimeFigureOut">
              <a:rPr lang="en-US" smtClean="0"/>
              <a:t>11/27/2023</a:t>
            </a:fld>
            <a:endParaRPr lang="en-US"/>
          </a:p>
        </p:txBody>
      </p:sp>
      <p:sp>
        <p:nvSpPr>
          <p:cNvPr id="5" name="Footer Placeholder 4">
            <a:extLst>
              <a:ext uri="{FF2B5EF4-FFF2-40B4-BE49-F238E27FC236}">
                <a16:creationId xmlns:a16="http://schemas.microsoft.com/office/drawing/2014/main" id="{52BD803C-61F9-42BD-4FF3-6A14A50C66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9C5E07-F2EB-4EC6-47DD-6D95A7029F46}"/>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9406045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E15CDA-30A9-29C6-2723-710D4E86C93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165B4E6-3CB2-B9CD-F1C8-1E4123B7B0B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C6E445-AB13-26D2-9598-31521306208B}"/>
              </a:ext>
            </a:extLst>
          </p:cNvPr>
          <p:cNvSpPr>
            <a:spLocks noGrp="1"/>
          </p:cNvSpPr>
          <p:nvPr>
            <p:ph type="dt" sz="half" idx="10"/>
          </p:nvPr>
        </p:nvSpPr>
        <p:spPr/>
        <p:txBody>
          <a:bodyPr/>
          <a:lstStyle/>
          <a:p>
            <a:fld id="{7F08DD3A-D977-4142-BB33-456E0EFA732F}" type="datetimeFigureOut">
              <a:rPr lang="en-US" smtClean="0"/>
              <a:t>11/27/2023</a:t>
            </a:fld>
            <a:endParaRPr lang="en-US"/>
          </a:p>
        </p:txBody>
      </p:sp>
      <p:sp>
        <p:nvSpPr>
          <p:cNvPr id="5" name="Footer Placeholder 4">
            <a:extLst>
              <a:ext uri="{FF2B5EF4-FFF2-40B4-BE49-F238E27FC236}">
                <a16:creationId xmlns:a16="http://schemas.microsoft.com/office/drawing/2014/main" id="{09440400-FE20-0306-0F18-D9458A5124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9AECC5-C7C7-743A-571C-3BF7A4F3B5DC}"/>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2070221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906F15-59DE-B6DE-03DD-28F9590712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89793D6-ED9C-3D07-6055-96F750A858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76EEADA-00EE-7023-B31E-0D1DF7825C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08DD3A-D977-4142-BB33-456E0EFA732F}" type="datetimeFigureOut">
              <a:rPr lang="en-US" smtClean="0"/>
              <a:t>11/27/2023</a:t>
            </a:fld>
            <a:endParaRPr lang="en-US"/>
          </a:p>
        </p:txBody>
      </p:sp>
      <p:sp>
        <p:nvSpPr>
          <p:cNvPr id="5" name="Footer Placeholder 4">
            <a:extLst>
              <a:ext uri="{FF2B5EF4-FFF2-40B4-BE49-F238E27FC236}">
                <a16:creationId xmlns:a16="http://schemas.microsoft.com/office/drawing/2014/main" id="{475F5D0B-192F-F66B-9A33-6B87F437B0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B2B9229-D611-F5E3-743D-C63316EEA5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D42442-3887-414B-A452-07792E611C1F}" type="slidenum">
              <a:rPr lang="en-US" smtClean="0"/>
              <a:t>‹#›</a:t>
            </a:fld>
            <a:endParaRPr lang="en-US"/>
          </a:p>
        </p:txBody>
      </p:sp>
    </p:spTree>
    <p:extLst>
      <p:ext uri="{BB962C8B-B14F-4D97-AF65-F5344CB8AC3E}">
        <p14:creationId xmlns:p14="http://schemas.microsoft.com/office/powerpoint/2010/main" val="25740873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warwickshire.gov.uk/send"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Laura.Dargie@covmat.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123F91-5F37-3A45-E748-E6A67DD4E535}"/>
              </a:ext>
            </a:extLst>
          </p:cNvPr>
          <p:cNvSpPr>
            <a:spLocks noGrp="1"/>
          </p:cNvSpPr>
          <p:nvPr>
            <p:ph type="ctrTitle"/>
          </p:nvPr>
        </p:nvSpPr>
        <p:spPr>
          <a:xfrm>
            <a:off x="638881" y="417576"/>
            <a:ext cx="10909640" cy="1249394"/>
          </a:xfrm>
        </p:spPr>
        <p:txBody>
          <a:bodyPr anchor="ctr">
            <a:normAutofit/>
          </a:bodyPr>
          <a:lstStyle/>
          <a:p>
            <a:r>
              <a:rPr lang="en-US" sz="6600" dirty="0">
                <a:solidFill>
                  <a:srgbClr val="0070C0"/>
                </a:solidFill>
              </a:rPr>
              <a:t>SEND Information report 2023</a:t>
            </a:r>
          </a:p>
        </p:txBody>
      </p:sp>
      <p:sp>
        <p:nvSpPr>
          <p:cNvPr id="3" name="Subtitle 2">
            <a:extLst>
              <a:ext uri="{FF2B5EF4-FFF2-40B4-BE49-F238E27FC236}">
                <a16:creationId xmlns:a16="http://schemas.microsoft.com/office/drawing/2014/main" id="{17237BF3-05B7-D3AE-F0D2-49F316FD9CC2}"/>
              </a:ext>
            </a:extLst>
          </p:cNvPr>
          <p:cNvSpPr>
            <a:spLocks noGrp="1"/>
          </p:cNvSpPr>
          <p:nvPr>
            <p:ph type="subTitle" idx="1"/>
          </p:nvPr>
        </p:nvSpPr>
        <p:spPr>
          <a:xfrm>
            <a:off x="638878" y="1828014"/>
            <a:ext cx="10909643" cy="687406"/>
          </a:xfrm>
        </p:spPr>
        <p:txBody>
          <a:bodyPr anchor="ctr">
            <a:normAutofit/>
          </a:bodyPr>
          <a:lstStyle/>
          <a:p>
            <a:r>
              <a:rPr lang="en-US" dirty="0"/>
              <a:t>SENDCo Laura Dargie </a:t>
            </a:r>
          </a:p>
        </p:txBody>
      </p:sp>
      <p:sp>
        <p:nvSpPr>
          <p:cNvPr id="12"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FD0FF8D-7015-8692-43DB-35EA723461FB}"/>
              </a:ext>
            </a:extLst>
          </p:cNvPr>
          <p:cNvPicPr>
            <a:picLocks noChangeAspect="1"/>
          </p:cNvPicPr>
          <p:nvPr/>
        </p:nvPicPr>
        <p:blipFill>
          <a:blip r:embed="rId2"/>
          <a:stretch>
            <a:fillRect/>
          </a:stretch>
        </p:blipFill>
        <p:spPr>
          <a:xfrm>
            <a:off x="319263" y="2770535"/>
            <a:ext cx="11548872" cy="3349172"/>
          </a:xfrm>
          <a:prstGeom prst="rect">
            <a:avLst/>
          </a:prstGeom>
        </p:spPr>
      </p:pic>
    </p:spTree>
    <p:extLst>
      <p:ext uri="{BB962C8B-B14F-4D97-AF65-F5344CB8AC3E}">
        <p14:creationId xmlns:p14="http://schemas.microsoft.com/office/powerpoint/2010/main" val="19669532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Studley St Mary’s Academy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2620818" y="2028825"/>
            <a:ext cx="7576127" cy="3688484"/>
          </a:xfrm>
        </p:spPr>
        <p:txBody>
          <a:bodyPr/>
          <a:lstStyle/>
          <a:p>
            <a:r>
              <a:rPr lang="en-US" dirty="0"/>
              <a:t>This is Studley St Mary’s SEND information report. This report has all the important information you will need to participate fully in education of you child and should read together with our SEND policy </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414461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Our vision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We are a fully inclusive, mainstream school. </a:t>
            </a:r>
          </a:p>
          <a:p>
            <a:pPr marL="0" indent="0">
              <a:buNone/>
            </a:pPr>
            <a:endParaRPr lang="en-US" dirty="0"/>
          </a:p>
          <a:p>
            <a:r>
              <a:rPr lang="en-US" dirty="0"/>
              <a:t>We strive to ensure that all pupils achieve their potential personally, socially, emotionally and academically in all areas of the curriculum (regardless of their gender, ethnicity, social background, religion, sexual identity, physical ability or educationally needs). </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5001158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The local offer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Local Authorities and schools are required to publish and keep under review information about services they expect to be available for the children and young people with special educational needs and disabilities (SEND). This is the ‘Local Offer’ and is available through</a:t>
            </a:r>
          </a:p>
          <a:p>
            <a:endParaRPr lang="en-US" dirty="0"/>
          </a:p>
          <a:p>
            <a:r>
              <a:rPr lang="en-US" dirty="0">
                <a:hlinkClick r:id="rId2"/>
              </a:rPr>
              <a:t>SEND Local Offer – Warwickshire County Council</a:t>
            </a:r>
            <a:endParaRPr lang="en-US" dirty="0"/>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3"/>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2717223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What are the different areas of SEND?</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The needs of a child with SEND will fall under one or more of these four areas, as outlined in the SEND Code of Practice: </a:t>
            </a:r>
          </a:p>
          <a:p>
            <a:endParaRPr lang="en-US" dirty="0"/>
          </a:p>
          <a:p>
            <a:pPr marL="0" indent="0">
              <a:buNone/>
            </a:pPr>
            <a:r>
              <a:rPr lang="en-US" dirty="0"/>
              <a:t>1. Communication and interaction </a:t>
            </a:r>
          </a:p>
          <a:p>
            <a:pPr marL="0" indent="0">
              <a:buNone/>
            </a:pPr>
            <a:r>
              <a:rPr lang="en-US" dirty="0"/>
              <a:t>2. Cognition and learning </a:t>
            </a:r>
          </a:p>
          <a:p>
            <a:pPr marL="0" indent="0">
              <a:buNone/>
            </a:pPr>
            <a:r>
              <a:rPr lang="en-US" dirty="0"/>
              <a:t>3. Social, emotional and mental health difficulties </a:t>
            </a:r>
          </a:p>
          <a:p>
            <a:pPr marL="0" indent="0">
              <a:buNone/>
            </a:pPr>
            <a:r>
              <a:rPr lang="en-US" dirty="0"/>
              <a:t>4. Sensory and/or physical needs</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24652406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Who are our SEND team?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err="1"/>
              <a:t>Mrs</a:t>
            </a:r>
            <a:r>
              <a:rPr lang="en-US" dirty="0"/>
              <a:t> Laura Dargie- </a:t>
            </a:r>
            <a:r>
              <a:rPr lang="en-US" dirty="0" err="1"/>
              <a:t>SENDco</a:t>
            </a:r>
            <a:endParaRPr lang="en-US" dirty="0"/>
          </a:p>
          <a:p>
            <a:endParaRPr lang="en-US" dirty="0"/>
          </a:p>
          <a:p>
            <a:r>
              <a:rPr lang="en-US" dirty="0" err="1"/>
              <a:t>Mrs</a:t>
            </a:r>
            <a:r>
              <a:rPr lang="en-US" dirty="0"/>
              <a:t> Tracy Kirkland- SEND assistant</a:t>
            </a:r>
          </a:p>
          <a:p>
            <a:endParaRPr lang="en-US" dirty="0"/>
          </a:p>
          <a:p>
            <a:r>
              <a:rPr lang="en-US" dirty="0" err="1"/>
              <a:t>Mrs</a:t>
            </a:r>
            <a:r>
              <a:rPr lang="en-US" dirty="0"/>
              <a:t> Rebecca Gordon- Headteacher </a:t>
            </a:r>
          </a:p>
          <a:p>
            <a:endParaRPr lang="en-US" dirty="0"/>
          </a:p>
          <a:p>
            <a:r>
              <a:rPr lang="en-US" dirty="0" err="1"/>
              <a:t>Mrs</a:t>
            </a:r>
            <a:r>
              <a:rPr lang="en-US" dirty="0"/>
              <a:t> Kate Andrews-  Mental health lead</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568172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Who should I talk to if I need to know anything about my child’s SEND?</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595417"/>
            <a:ext cx="10515600" cy="3581545"/>
          </a:xfrm>
        </p:spPr>
        <p:txBody>
          <a:bodyPr/>
          <a:lstStyle/>
          <a:p>
            <a:r>
              <a:rPr lang="en-US" dirty="0"/>
              <a:t>At Studley St Mary’s, we can make appointments for our parents who have concerns about their child’s special educational needs via the school office. We welcome telephone calls to arrange appointments to meet with Mrs. Dargie or Mrs. Kirkland, where any concerns that you may have in relation to your child can be discussed fully.</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0415406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If I am concerned about my child what should I do?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normAutofit fontScale="85000" lnSpcReduction="20000"/>
          </a:bodyPr>
          <a:lstStyle/>
          <a:p>
            <a:r>
              <a:rPr lang="en-US" dirty="0"/>
              <a:t>Please refer to the class teacher in the first instance. </a:t>
            </a:r>
          </a:p>
          <a:p>
            <a:r>
              <a:rPr lang="en-US" dirty="0"/>
              <a:t>If you need further support having spoken with the class teacher, please then contact the office to arrange an appointment with Mrs. Dargie. </a:t>
            </a:r>
          </a:p>
          <a:p>
            <a:r>
              <a:rPr lang="en-US" dirty="0"/>
              <a:t>Children are sometimes identified as having SEND before they start at Studley St Mary’s CE Academy. We visit children in their previous settings and speak to staff about any difficulties children may be experiencing, strategies that are currently effective in supporting them and whether there are any agencies involved. The SENDCo team are available at transition events for parents to ask questions and share concerns.</a:t>
            </a:r>
          </a:p>
          <a:p>
            <a:r>
              <a:rPr lang="en-US" dirty="0"/>
              <a:t> If there are complex needs, sometimes a multi-agency meeting may be held in order to share information and ensure that provision is in place before the child starts school. We request that records are passed to us from previous settings before a child starts in Year 3. Sharing information fully at this early stage helps to ensure effective support can be provided as early as possible.</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219774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If school are concerned about my child, What will they do?</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392217"/>
            <a:ext cx="10515600" cy="3784745"/>
          </a:xfrm>
        </p:spPr>
        <p:txBody>
          <a:bodyPr/>
          <a:lstStyle/>
          <a:p>
            <a:r>
              <a:rPr lang="en-US" dirty="0"/>
              <a:t>As children begin school, assessments are carried out. </a:t>
            </a:r>
          </a:p>
          <a:p>
            <a:r>
              <a:rPr lang="en-US" dirty="0"/>
              <a:t>At termly pupil progress meetings with the Head Teacher/SENDCo, children who are not making good progress will be highlighted by staff, and strategies and intervention can then be discussed. </a:t>
            </a:r>
          </a:p>
          <a:p>
            <a:r>
              <a:rPr lang="en-US" dirty="0"/>
              <a:t>It is at this point that staff start to create a portfolio of evidence to show the impact of interventions that have taken place and whether additional support is needed.</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659066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718127" y="258619"/>
            <a:ext cx="10515600" cy="5853690"/>
          </a:xfrm>
        </p:spPr>
        <p:txBody>
          <a:bodyPr>
            <a:normAutofit/>
          </a:bodyPr>
          <a:lstStyle/>
          <a:p>
            <a:r>
              <a:rPr lang="en-US" dirty="0"/>
              <a:t>As children move through the school, this tracking of progress continues, and teachers discuss any children for whom they have concerns with the SENDCo and at further termly pupil progress meetings in each year. When staff have shown that they have provided intervention within the classroom, the SENDCo can carry out an observation of the child and will discuss further strategies or interventions.</a:t>
            </a:r>
          </a:p>
          <a:p>
            <a:r>
              <a:rPr lang="en-US" dirty="0"/>
              <a:t>The SENDCo will also liaise with previous schools, where children transfer to Studley during their primary education and additional needs have been identified. </a:t>
            </a:r>
          </a:p>
          <a:p>
            <a:r>
              <a:rPr lang="en-US" dirty="0"/>
              <a:t>Advice from outside agencies may be sought, only after a period of intervention has been unsuccessful in allowing the child to bridge any gaps in their learning and get back on track with their learning targets. At this point further assessments can be carried out. </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297153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How do I know if my child is making progress?</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Progress is tracked and discussed with the Head Teacher and SENDCo at termly pupil progress meetings. Interventions are monitored by the SENDCo, and assessment is carried out prior to, and following, the intervention in order to measure progress. The SENDCo tracks the progress of children with SEND more closely and uses information about this progress to map provision across the school.</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428509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B08593-E66C-A370-6D35-7A10478AC0CD}"/>
              </a:ext>
            </a:extLst>
          </p:cNvPr>
          <p:cNvSpPr>
            <a:spLocks noGrp="1"/>
          </p:cNvSpPr>
          <p:nvPr>
            <p:ph type="title"/>
          </p:nvPr>
        </p:nvSpPr>
        <p:spPr/>
        <p:txBody>
          <a:bodyPr/>
          <a:lstStyle/>
          <a:p>
            <a:r>
              <a:rPr lang="en-US" dirty="0" err="1">
                <a:solidFill>
                  <a:srgbClr val="0070C0"/>
                </a:solidFill>
              </a:rPr>
              <a:t>Additonal</a:t>
            </a:r>
            <a:r>
              <a:rPr lang="en-US" dirty="0">
                <a:solidFill>
                  <a:srgbClr val="0070C0"/>
                </a:solidFill>
              </a:rPr>
              <a:t> agencies and services:</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sz="half" idx="1"/>
          </p:nvPr>
        </p:nvSpPr>
        <p:spPr>
          <a:xfrm>
            <a:off x="838200" y="3011055"/>
            <a:ext cx="4897582" cy="3165907"/>
          </a:xfrm>
        </p:spPr>
        <p:txBody>
          <a:bodyPr>
            <a:normAutofit/>
          </a:bodyPr>
          <a:lstStyle/>
          <a:p>
            <a:r>
              <a:rPr lang="en-US" dirty="0"/>
              <a:t>Educational Psychologist- Educational psychology for all. </a:t>
            </a:r>
          </a:p>
          <a:p>
            <a:r>
              <a:rPr lang="en-US" dirty="0"/>
              <a:t>Social, Emotional, Mental Health and Learning service- SEND supported </a:t>
            </a:r>
          </a:p>
          <a:p>
            <a:r>
              <a:rPr lang="en-US" dirty="0"/>
              <a:t>Complex Communication Team </a:t>
            </a:r>
          </a:p>
          <a:p>
            <a:r>
              <a:rPr lang="en-US" dirty="0"/>
              <a:t>Kick mentoring </a:t>
            </a:r>
          </a:p>
        </p:txBody>
      </p:sp>
      <p:sp>
        <p:nvSpPr>
          <p:cNvPr id="4" name="Content Placeholder 3">
            <a:extLst>
              <a:ext uri="{FF2B5EF4-FFF2-40B4-BE49-F238E27FC236}">
                <a16:creationId xmlns:a16="http://schemas.microsoft.com/office/drawing/2014/main" id="{37B26DD2-8140-FAD3-93AD-449B84CA47F5}"/>
              </a:ext>
            </a:extLst>
          </p:cNvPr>
          <p:cNvSpPr>
            <a:spLocks noGrp="1"/>
          </p:cNvSpPr>
          <p:nvPr>
            <p:ph sz="half" idx="2"/>
          </p:nvPr>
        </p:nvSpPr>
        <p:spPr>
          <a:xfrm>
            <a:off x="6751782" y="3011055"/>
            <a:ext cx="4602018" cy="3165908"/>
          </a:xfrm>
        </p:spPr>
        <p:txBody>
          <a:bodyPr>
            <a:normAutofit/>
          </a:bodyPr>
          <a:lstStyle/>
          <a:p>
            <a:r>
              <a:rPr lang="en-US" dirty="0"/>
              <a:t>Speech and Language  </a:t>
            </a:r>
          </a:p>
          <a:p>
            <a:r>
              <a:rPr lang="en-US" dirty="0"/>
              <a:t>Occupational therapy </a:t>
            </a:r>
          </a:p>
          <a:p>
            <a:r>
              <a:rPr lang="en-US" dirty="0"/>
              <a:t>Physiotherapy </a:t>
            </a:r>
          </a:p>
          <a:p>
            <a:r>
              <a:rPr lang="en-US" dirty="0"/>
              <a:t>Health and social services</a:t>
            </a:r>
          </a:p>
          <a:p>
            <a:pPr marL="0" indent="0">
              <a:buNone/>
            </a:pPr>
            <a:endParaRPr lang="en-US" dirty="0"/>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
        <p:nvSpPr>
          <p:cNvPr id="5" name="Content Placeholder 3">
            <a:extLst>
              <a:ext uri="{FF2B5EF4-FFF2-40B4-BE49-F238E27FC236}">
                <a16:creationId xmlns:a16="http://schemas.microsoft.com/office/drawing/2014/main" id="{0936B724-9BBD-F844-89CE-B046584A5AF7}"/>
              </a:ext>
            </a:extLst>
          </p:cNvPr>
          <p:cNvSpPr txBox="1">
            <a:spLocks/>
          </p:cNvSpPr>
          <p:nvPr/>
        </p:nvSpPr>
        <p:spPr>
          <a:xfrm>
            <a:off x="1761836" y="1690689"/>
            <a:ext cx="9760527" cy="12095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Schools arrange access to a range of services on a contractual/referral basis. These include: </a:t>
            </a:r>
          </a:p>
        </p:txBody>
      </p:sp>
    </p:spTree>
    <p:extLst>
      <p:ext uri="{BB962C8B-B14F-4D97-AF65-F5344CB8AC3E}">
        <p14:creationId xmlns:p14="http://schemas.microsoft.com/office/powerpoint/2010/main" val="16219052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How will teaching be adapted for my child?</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Through Quality First Teaching, we ensure that the needs of children with SEND are met. </a:t>
            </a:r>
          </a:p>
          <a:p>
            <a:r>
              <a:rPr lang="en-US" dirty="0"/>
              <a:t>We work through waved interventions to identify needs accurately and develop effective support. </a:t>
            </a:r>
          </a:p>
          <a:p>
            <a:r>
              <a:rPr lang="en-US" dirty="0"/>
              <a:t>Any interventions your child receives will be evaluated for impact. </a:t>
            </a:r>
          </a:p>
          <a:p>
            <a:r>
              <a:rPr lang="en-US" dirty="0"/>
              <a:t>A whole-school provision map ensures that resources and strategies are targeted well to meet pupils’ needs to </a:t>
            </a:r>
            <a:r>
              <a:rPr lang="en-US" dirty="0" err="1"/>
              <a:t>maximise</a:t>
            </a:r>
            <a:r>
              <a:rPr lang="en-US" dirty="0"/>
              <a:t> progress.</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39160114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What recourses are available?</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pPr marL="0" indent="0">
              <a:buNone/>
            </a:pPr>
            <a:r>
              <a:rPr lang="en-US" dirty="0"/>
              <a:t>It is the responsibility of the class teacher to set work and develop resources that are well matched to the needs of the children in their class. Wherever possible, children will be supported in the classroom, using a range of interventions. When a child is supported by an outside agency, resources will be provided following their recommendations about how best to meet specific needs.</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29440540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a:xfrm>
            <a:off x="838200" y="284123"/>
            <a:ext cx="10515600" cy="1600529"/>
          </a:xfrm>
        </p:spPr>
        <p:txBody>
          <a:bodyPr>
            <a:normAutofit fontScale="90000"/>
          </a:bodyPr>
          <a:lstStyle/>
          <a:p>
            <a:r>
              <a:rPr lang="en-US" dirty="0">
                <a:solidFill>
                  <a:srgbClr val="0070C0"/>
                </a:solidFill>
              </a:rPr>
              <a:t>What is the pastoral, medical and social support available in the school to ensure my child’s well-being?</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031999"/>
            <a:ext cx="10515600" cy="4144963"/>
          </a:xfrm>
        </p:spPr>
        <p:txBody>
          <a:bodyPr>
            <a:normAutofit lnSpcReduction="10000"/>
          </a:bodyPr>
          <a:lstStyle/>
          <a:p>
            <a:r>
              <a:rPr lang="en-US" dirty="0"/>
              <a:t>Our school is values driven and underpinned by our Christian faith. </a:t>
            </a:r>
          </a:p>
          <a:p>
            <a:r>
              <a:rPr lang="en-US" dirty="0"/>
              <a:t>Personal, Social and Health Education (PSHE) is integral to our curriculum and is also taught discretely once a week using the JIGSAW scheme of learning. </a:t>
            </a:r>
          </a:p>
          <a:p>
            <a:r>
              <a:rPr lang="en-US" dirty="0"/>
              <a:t>The class teacher has overall responsibility for the pastoral, medical and social care of every child in their class and so they should be your first port of call. If further support is required, the class teacher liaises with the SENDCo for further advice and support. This may involve working alongside outside agencies such as Health and Social Services and the </a:t>
            </a:r>
            <a:r>
              <a:rPr lang="en-US" dirty="0" err="1"/>
              <a:t>Behaviour</a:t>
            </a:r>
            <a:r>
              <a:rPr lang="en-US" dirty="0"/>
              <a:t> Support Service.</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2685370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1071418"/>
            <a:ext cx="10515600" cy="5105545"/>
          </a:xfrm>
        </p:spPr>
        <p:txBody>
          <a:bodyPr>
            <a:normAutofit/>
          </a:bodyPr>
          <a:lstStyle/>
          <a:p>
            <a:r>
              <a:rPr lang="en-US" dirty="0"/>
              <a:t>The class teacher has overall responsibility for the pastoral, medical and social care of every child in their class and so they should be your first port of call. If further support is required, the class teacher liaises with the SENDCo for further advice and support. This may involve working alongside outside agencies such as Health and Social Services and the </a:t>
            </a:r>
            <a:r>
              <a:rPr lang="en-US" dirty="0" err="1"/>
              <a:t>Behaviour</a:t>
            </a:r>
            <a:r>
              <a:rPr lang="en-US" dirty="0"/>
              <a:t> Support Service.</a:t>
            </a:r>
          </a:p>
          <a:p>
            <a:r>
              <a:rPr lang="en-US" dirty="0"/>
              <a:t>We have a caring, understanding ethos and are an inclusive school. We welcome and celebrate diversity and believe that high self-esteem is crucial to children’s well-being. As a nurturing school underpinned by our Christian values, all our vulnerable pupils are known to staff so that we can provide effective support. </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1789279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normAutofit fontScale="90000"/>
          </a:bodyPr>
          <a:lstStyle/>
          <a:p>
            <a:r>
              <a:rPr lang="en-US" dirty="0">
                <a:solidFill>
                  <a:srgbClr val="0070C0"/>
                </a:solidFill>
              </a:rPr>
              <a:t>What is the pastoral, medical and social support available in the school to ensure my child’s well-being?</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253673"/>
            <a:ext cx="10515600" cy="3923290"/>
          </a:xfrm>
        </p:spPr>
        <p:txBody>
          <a:bodyPr/>
          <a:lstStyle/>
          <a:p>
            <a:r>
              <a:rPr lang="en-US" dirty="0"/>
              <a:t>We have access to the Mental Health in Schools team and this is lead by </a:t>
            </a:r>
            <a:r>
              <a:rPr lang="en-US" dirty="0" err="1"/>
              <a:t>Mrs</a:t>
            </a:r>
            <a:r>
              <a:rPr lang="en-US" dirty="0"/>
              <a:t> Andrews. Referrals are made into the service and the Primary Mental Health in Schools Team Lead Practitioner supports with assessing pupils needs and providing the relevant interventions for them; this includes low intensity CBT, whole school assemblies, classroom workshops. </a:t>
            </a:r>
          </a:p>
          <a:p>
            <a:r>
              <a:rPr lang="en-US" dirty="0"/>
              <a:t>We also run lunchtime clubs where children can access appropriate support and play in an environment that meets their needs- this is lead by </a:t>
            </a:r>
            <a:r>
              <a:rPr lang="en-US"/>
              <a:t>Angela Corlett. </a:t>
            </a:r>
            <a:endParaRPr lang="en-US" dirty="0"/>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36853643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endParaRPr lang="en-US"/>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Our </a:t>
            </a:r>
            <a:r>
              <a:rPr lang="en-US" dirty="0" err="1"/>
              <a:t>Behaviour</a:t>
            </a:r>
            <a:r>
              <a:rPr lang="en-US" dirty="0"/>
              <a:t> Policy, which includes guidance on expectations, rewards and sanctions, is fully understood and implemented by all staff. </a:t>
            </a:r>
          </a:p>
          <a:p>
            <a:r>
              <a:rPr lang="en-US" dirty="0"/>
              <a:t>We also monitor attendance regularly and take the necessary actions to prevent prolonged, </a:t>
            </a:r>
            <a:r>
              <a:rPr lang="en-US" dirty="0" err="1"/>
              <a:t>unauthorised</a:t>
            </a:r>
            <a:r>
              <a:rPr lang="en-US" dirty="0"/>
              <a:t> absence. </a:t>
            </a:r>
          </a:p>
          <a:p>
            <a:r>
              <a:rPr lang="en-US" dirty="0"/>
              <a:t>We have a medical policy in place and relevant staff are trained to support medical needs. </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28366824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What support is there for me as a parent?</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Staff value observations from the parents of the children in their care. Class teachers are available to discuss any concerns informally at the end of each school day. Parents/carers are offered the opportunity to discuss their child’s progress with class teachers twice a year at parent consultations and SEND meetings with parents take place termly. </a:t>
            </a:r>
          </a:p>
          <a:p>
            <a:r>
              <a:rPr lang="en-US" dirty="0"/>
              <a:t>In the Summer term, a written report is also sent home.</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355511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How will you support my child when they move to another class?</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Pupils visit their new teacher during transition day, which is a whole school event. </a:t>
            </a:r>
          </a:p>
          <a:p>
            <a:r>
              <a:rPr lang="en-US" dirty="0"/>
              <a:t>For those pupils who need it, enhanced provision happens where the child visits their new classroom and teacher regularly in the second part of the summer term. </a:t>
            </a:r>
          </a:p>
          <a:p>
            <a:r>
              <a:rPr lang="en-US" dirty="0"/>
              <a:t>Transition booklets are produced for children to have over the summer holiday for use at home. </a:t>
            </a:r>
          </a:p>
          <a:p>
            <a:r>
              <a:rPr lang="en-US" dirty="0"/>
              <a:t>Staff meet to share what works with your child and to support class handover.</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30761644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What Training is available to staff supporting SEND?</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1948873"/>
            <a:ext cx="10515600" cy="4228090"/>
          </a:xfrm>
        </p:spPr>
        <p:txBody>
          <a:bodyPr/>
          <a:lstStyle/>
          <a:p>
            <a:r>
              <a:rPr lang="en-US" dirty="0"/>
              <a:t>All staff have safeguarding training. </a:t>
            </a:r>
          </a:p>
          <a:p>
            <a:r>
              <a:rPr lang="en-US" dirty="0"/>
              <a:t>Our school SENDCo is qualified and is experienced in this field. </a:t>
            </a:r>
          </a:p>
          <a:p>
            <a:r>
              <a:rPr lang="en-US" dirty="0"/>
              <a:t>All our teachers hold Qualified Teacher status, and they receive training across each academic year. We keep a record of ongoing training. </a:t>
            </a:r>
          </a:p>
          <a:p>
            <a:r>
              <a:rPr lang="en-US" dirty="0"/>
              <a:t>Some of our staff are trained in specific interventions; AET, social stories, trauma, precision teaching </a:t>
            </a:r>
            <a:r>
              <a:rPr lang="en-US" dirty="0" err="1"/>
              <a:t>etc</a:t>
            </a:r>
            <a:endParaRPr lang="en-US" dirty="0"/>
          </a:p>
          <a:p>
            <a:r>
              <a:rPr lang="en-US" dirty="0"/>
              <a:t>All staff are Team Teach trained.</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3706159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How do you find out about my child’s opinion?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179781"/>
            <a:ext cx="10515600" cy="3997181"/>
          </a:xfrm>
        </p:spPr>
        <p:txBody>
          <a:bodyPr/>
          <a:lstStyle/>
          <a:p>
            <a:r>
              <a:rPr lang="en-US" dirty="0"/>
              <a:t>Listening to what your child has to say is key to their own development and progress, and to our understanding of how we can best offer support. We also collect pupil voice regularly to inform next steps, and children can express their views as part of reviews of EHCPs.</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232073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What extra curricular activities will be available?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Our Equal Opportunities policy promotes involvement of all our learners in all aspects of the curriculum including activities outside the classroom. Where there are concerns for safety and access, a </a:t>
            </a:r>
            <a:r>
              <a:rPr lang="en-US" dirty="0" err="1"/>
              <a:t>personalised</a:t>
            </a:r>
            <a:r>
              <a:rPr lang="en-US" dirty="0"/>
              <a:t> risk assessment is carried out to consider if reasonable adjustments can be met to meet any additional needs. If appropriate, parents/carers will be consulted and involved in planning.</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3729792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normAutofit fontScale="90000"/>
          </a:bodyPr>
          <a:lstStyle/>
          <a:p>
            <a:r>
              <a:rPr lang="en-US" dirty="0">
                <a:solidFill>
                  <a:srgbClr val="0070C0"/>
                </a:solidFill>
              </a:rPr>
              <a:t>How are the school’s resources allocated and matched to the children’s special educational needs?</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401455"/>
            <a:ext cx="10515600" cy="3775508"/>
          </a:xfrm>
        </p:spPr>
        <p:txBody>
          <a:bodyPr/>
          <a:lstStyle/>
          <a:p>
            <a:r>
              <a:rPr lang="en-US" dirty="0"/>
              <a:t>The SENDCo regularly reviews resources for pupils with SEND and a budget is allocated to allow purchasing of new resources, as necessary. The SENDCo runs training for staff in how to use these resources and advises them on which pupils they would benefit most. Provision mapping is reviewed, and needs discussed, with parents at SEND review meetings, to ensure that children receive the support they need. </a:t>
            </a:r>
          </a:p>
          <a:p>
            <a:r>
              <a:rPr lang="en-US" dirty="0"/>
              <a:t>We also look at the use of Pupil Premium money where a child has both SEND and is in receipt of Pupil Premium.</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759765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How are complaints dealt with?</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410691"/>
            <a:ext cx="10515600" cy="3766272"/>
          </a:xfrm>
        </p:spPr>
        <p:txBody>
          <a:bodyPr/>
          <a:lstStyle/>
          <a:p>
            <a:r>
              <a:rPr lang="en-US" dirty="0"/>
              <a:t>Complaints are dealt with in line with the school Complaints Policy which is available on the school website or from the School Office.</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5152301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Further questions?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Please contact our SENDCO </a:t>
            </a:r>
          </a:p>
          <a:p>
            <a:r>
              <a:rPr lang="en-US" dirty="0">
                <a:hlinkClick r:id="rId2"/>
              </a:rPr>
              <a:t>Laura.Dargie@covmat.org</a:t>
            </a:r>
            <a:r>
              <a:rPr lang="en-US" dirty="0"/>
              <a:t> </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3"/>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113043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6d99e74-4f6c-4348-b715-394716cc7ff0">
      <Terms xmlns="http://schemas.microsoft.com/office/infopath/2007/PartnerControls"/>
    </lcf76f155ced4ddcb4097134ff3c332f>
    <TaxCatchAll xmlns="e57552ae-8e54-4390-9b08-398123f0ad7a" xsi:nil="true"/>
    <CarolineTaylor xmlns="f6d99e74-4f6c-4348-b715-394716cc7ff0">
      <UserInfo>
        <DisplayName/>
        <AccountId xsi:nil="true"/>
        <AccountType/>
      </UserInfo>
    </CarolineTaylor>
    <_Flow_SignoffStatus xmlns="f6d99e74-4f6c-4348-b715-394716cc7ff0"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81408007CBD71489F95A8D7878A6B20" ma:contentTypeVersion="25" ma:contentTypeDescription="Create a new document." ma:contentTypeScope="" ma:versionID="2dd38351b0d182f628f63a7c0075b65e">
  <xsd:schema xmlns:xsd="http://www.w3.org/2001/XMLSchema" xmlns:xs="http://www.w3.org/2001/XMLSchema" xmlns:p="http://schemas.microsoft.com/office/2006/metadata/properties" xmlns:ns2="e57552ae-8e54-4390-9b08-398123f0ad7a" xmlns:ns3="f6d99e74-4f6c-4348-b715-394716cc7ff0" targetNamespace="http://schemas.microsoft.com/office/2006/metadata/properties" ma:root="true" ma:fieldsID="e06424082d349df283569f6f83e9542b" ns2:_="" ns3:_="">
    <xsd:import namespace="e57552ae-8e54-4390-9b08-398123f0ad7a"/>
    <xsd:import namespace="f6d99e74-4f6c-4348-b715-394716cc7ff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AutoKeyPoints" minOccurs="0"/>
                <xsd:element ref="ns3:MediaServiceKeyPoints" minOccurs="0"/>
                <xsd:element ref="ns3:MediaServiceLocation" minOccurs="0"/>
                <xsd:element ref="ns3:MediaLengthInSeconds" minOccurs="0"/>
                <xsd:element ref="ns3:CarolineTaylor" minOccurs="0"/>
                <xsd:element ref="ns2:TaxCatchAll" minOccurs="0"/>
                <xsd:element ref="ns3:lcf76f155ced4ddcb4097134ff3c332f" minOccurs="0"/>
                <xsd:element ref="ns3:_Flow_SignoffStatu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7552ae-8e54-4390-9b08-398123f0ad7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ec5216a4-a0e6-497c-873e-43008a48eadb}" ma:internalName="TaxCatchAll" ma:showField="CatchAllData" ma:web="e57552ae-8e54-4390-9b08-398123f0ad7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6d99e74-4f6c-4348-b715-394716cc7ff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CarolineTaylor" ma:index="21" nillable="true" ma:displayName="Spare" ma:format="Dropdown" ma:list="UserInfo" ma:SharePointGroup="0" ma:internalName="CarolineTaylor">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_Flow_SignoffStatus" ma:index="25" nillable="true" ma:displayName="Sign-off status" ma:internalName="Sign_x002d_off_x0020_status">
      <xsd:simpleType>
        <xsd:restriction base="dms:Text"/>
      </xsd:simple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8BA3BED-CB6D-4222-B2CC-0A27D8501B2F}">
  <ds:schemaRefs>
    <ds:schemaRef ds:uri="http://schemas.microsoft.com/office/2006/metadata/properties"/>
    <ds:schemaRef ds:uri="http://schemas.microsoft.com/office/infopath/2007/PartnerControls"/>
    <ds:schemaRef ds:uri="f6d99e74-4f6c-4348-b715-394716cc7ff0"/>
    <ds:schemaRef ds:uri="e57552ae-8e54-4390-9b08-398123f0ad7a"/>
  </ds:schemaRefs>
</ds:datastoreItem>
</file>

<file path=customXml/itemProps2.xml><?xml version="1.0" encoding="utf-8"?>
<ds:datastoreItem xmlns:ds="http://schemas.openxmlformats.org/officeDocument/2006/customXml" ds:itemID="{708E5A2C-0B42-4726-A7EB-FEA341B0EB37}">
  <ds:schemaRefs>
    <ds:schemaRef ds:uri="http://schemas.microsoft.com/sharepoint/v3/contenttype/forms"/>
  </ds:schemaRefs>
</ds:datastoreItem>
</file>

<file path=customXml/itemProps3.xml><?xml version="1.0" encoding="utf-8"?>
<ds:datastoreItem xmlns:ds="http://schemas.openxmlformats.org/officeDocument/2006/customXml" ds:itemID="{DA44218F-EC8C-4C0D-9BD7-91A1DB48700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7552ae-8e54-4390-9b08-398123f0ad7a"/>
    <ds:schemaRef ds:uri="f6d99e74-4f6c-4348-b715-394716cc7f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TotalTime>
  <Words>1982</Words>
  <Application>Microsoft Office PowerPoint</Application>
  <PresentationFormat>Widescreen</PresentationFormat>
  <Paragraphs>98</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SEND Information report 2023</vt:lpstr>
      <vt:lpstr>Studley St Mary’s Academy </vt:lpstr>
      <vt:lpstr>Our vision </vt:lpstr>
      <vt:lpstr>The local offer </vt:lpstr>
      <vt:lpstr>What are the different areas of SEND?</vt:lpstr>
      <vt:lpstr>Who are our SEND team? </vt:lpstr>
      <vt:lpstr>Who should I talk to if I need to know anything about my child’s SEND?</vt:lpstr>
      <vt:lpstr>If I am concerned about my child what should I do? </vt:lpstr>
      <vt:lpstr>If school are concerned about my child, What will they do?</vt:lpstr>
      <vt:lpstr>PowerPoint Presentation</vt:lpstr>
      <vt:lpstr>How do I know if my child is making progress?</vt:lpstr>
      <vt:lpstr>Additonal agencies and services:</vt:lpstr>
      <vt:lpstr>How will teaching be adapted for my child?</vt:lpstr>
      <vt:lpstr>What recourses are available?</vt:lpstr>
      <vt:lpstr>What is the pastoral, medical and social support available in the school to ensure my child’s well-being?</vt:lpstr>
      <vt:lpstr>PowerPoint Presentation</vt:lpstr>
      <vt:lpstr>What is the pastoral, medical and social support available in the school to ensure my child’s well-being?</vt:lpstr>
      <vt:lpstr>PowerPoint Presentation</vt:lpstr>
      <vt:lpstr>What support is there for me as a parent?</vt:lpstr>
      <vt:lpstr>How will you support my child when they move to another class?</vt:lpstr>
      <vt:lpstr>What Training is available to staff supporting SEND?</vt:lpstr>
      <vt:lpstr>How do you find out about my child’s opinion? </vt:lpstr>
      <vt:lpstr>What extra curricular activities will be available? </vt:lpstr>
      <vt:lpstr>How are the school’s resources allocated and matched to the children’s special educational needs?</vt:lpstr>
      <vt:lpstr>How are complaints dealt with?</vt:lpstr>
      <vt:lpstr>Further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SEND Information report 2023</dc:title>
  <dc:creator>Laura Dargie - Senco</dc:creator>
  <cp:lastModifiedBy>Tracey Gration - Studley St Mary's</cp:lastModifiedBy>
  <cp:revision>2</cp:revision>
  <dcterms:created xsi:type="dcterms:W3CDTF">2023-11-10T14:08:29Z</dcterms:created>
  <dcterms:modified xsi:type="dcterms:W3CDTF">2023-11-27T12:58:03Z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0x010100581408007CBD71489F95A8D7878A6B20</vt:lpwstr>
  </property>
  <property fmtid="{D5CDD505-2E9C-101B-9397-08002B2CF9AE}" pid="3" name="MediaServiceImageTags">
    <vt:lpwstr/>
  </property>
</Properties>
</file>