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144856"/>
    <a:srgbClr val="175A68"/>
    <a:srgbClr val="FE5E00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90" d="100"/>
          <a:sy n="90" d="100"/>
        </p:scale>
        <p:origin x="157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svg"/><Relationship Id="rId3" Type="http://schemas.openxmlformats.org/officeDocument/2006/relationships/image" Target="../media/image1.tiff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sv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BDC2A4FA-DFC1-4BBB-8C7C-AA926C23DCE4}"/>
              </a:ext>
            </a:extLst>
          </p:cNvPr>
          <p:cNvSpPr/>
          <p:nvPr/>
        </p:nvSpPr>
        <p:spPr>
          <a:xfrm>
            <a:off x="7055876" y="14874391"/>
            <a:ext cx="1196063" cy="461665"/>
          </a:xfrm>
          <a:prstGeom prst="wedgeRoundRect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36170" y="123208"/>
            <a:ext cx="9366739" cy="1705487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Where are areas of surplus and deficit located globally?</a:t>
            </a: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608268" y="1365222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935255" y="15534078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18957" y="11395806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918554" y="13350740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995443" y="11130097"/>
            <a:ext cx="5841604" cy="6549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344822" y="7070001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61287" y="8972761"/>
            <a:ext cx="5935711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4179" y="6821733"/>
            <a:ext cx="5827821" cy="61739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315755" y="2785276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14182" y="4676732"/>
            <a:ext cx="5733212" cy="60417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2428167" y="860861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2587312" y="879656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953674" y="2459522"/>
            <a:ext cx="5854586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2271450" y="456452"/>
            <a:ext cx="938427" cy="735967"/>
          </a:xfrm>
          <a:prstGeom prst="triangle">
            <a:avLst>
              <a:gd name="adj" fmla="val 4536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2586773" y="8923392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2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2472911" y="9034317"/>
            <a:ext cx="11121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3/4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1060964" y="5044610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085331" y="1513690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276162" y="15336268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6763090" y="15324512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6252840" y="15881997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ED5654B3-6730-9743-8B5B-BB63078882F5}"/>
              </a:ext>
            </a:extLst>
          </p:cNvPr>
          <p:cNvCxnSpPr>
            <a:cxnSpLocks/>
          </p:cNvCxnSpPr>
          <p:nvPr/>
        </p:nvCxnSpPr>
        <p:spPr>
          <a:xfrm>
            <a:off x="5268635" y="15267879"/>
            <a:ext cx="1" cy="4162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14">
            <a:extLst>
              <a:ext uri="{FF2B5EF4-FFF2-40B4-BE49-F238E27FC236}">
                <a16:creationId xmlns:a16="http://schemas.microsoft.com/office/drawing/2014/main" id="{754347FA-8CA5-B64D-85BC-64ED9061E462}"/>
              </a:ext>
            </a:extLst>
          </p:cNvPr>
          <p:cNvSpPr txBox="1"/>
          <p:nvPr/>
        </p:nvSpPr>
        <p:spPr>
          <a:xfrm>
            <a:off x="4065919" y="16606582"/>
            <a:ext cx="942102" cy="510778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What are the six major world religions?</a:t>
            </a: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</p:cNvCxnSpPr>
          <p:nvPr/>
        </p:nvCxnSpPr>
        <p:spPr>
          <a:xfrm flipV="1">
            <a:off x="4535757" y="16090008"/>
            <a:ext cx="0" cy="56974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9CABD94-8106-F04E-93C4-2DBA3B817C6C}"/>
              </a:ext>
            </a:extLst>
          </p:cNvPr>
          <p:cNvCxnSpPr>
            <a:cxnSpLocks/>
          </p:cNvCxnSpPr>
          <p:nvPr/>
        </p:nvCxnSpPr>
        <p:spPr>
          <a:xfrm>
            <a:off x="3276308" y="15118544"/>
            <a:ext cx="0" cy="51007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406" r="530" b="32512"/>
          <a:stretch/>
        </p:blipFill>
        <p:spPr>
          <a:xfrm>
            <a:off x="7948532" y="16516237"/>
            <a:ext cx="1428811" cy="482694"/>
          </a:xfrm>
          <a:prstGeom prst="rect">
            <a:avLst/>
          </a:prstGeom>
        </p:spPr>
      </p:pic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C01852B1-E08D-2243-A474-5E7835DAB027}"/>
              </a:ext>
            </a:extLst>
          </p:cNvPr>
          <p:cNvCxnSpPr>
            <a:cxnSpLocks/>
          </p:cNvCxnSpPr>
          <p:nvPr/>
        </p:nvCxnSpPr>
        <p:spPr>
          <a:xfrm>
            <a:off x="7438407" y="11062658"/>
            <a:ext cx="0" cy="3710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2482623" y="16035950"/>
            <a:ext cx="0" cy="4682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4" name="Straight Connector 373">
            <a:extLst>
              <a:ext uri="{FF2B5EF4-FFF2-40B4-BE49-F238E27FC236}">
                <a16:creationId xmlns:a16="http://schemas.microsoft.com/office/drawing/2014/main" id="{A7C6716C-32A9-3E41-9445-F62338DFDF8F}"/>
              </a:ext>
            </a:extLst>
          </p:cNvPr>
          <p:cNvCxnSpPr>
            <a:cxnSpLocks/>
          </p:cNvCxnSpPr>
          <p:nvPr/>
        </p:nvCxnSpPr>
        <p:spPr>
          <a:xfrm flipH="1" flipV="1">
            <a:off x="7586246" y="5032822"/>
            <a:ext cx="381743" cy="3301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192FEB05-E34C-E146-9EA6-587B7AEFD772}"/>
              </a:ext>
            </a:extLst>
          </p:cNvPr>
          <p:cNvCxnSpPr>
            <a:cxnSpLocks/>
          </p:cNvCxnSpPr>
          <p:nvPr/>
        </p:nvCxnSpPr>
        <p:spPr>
          <a:xfrm flipH="1">
            <a:off x="8255390" y="2678707"/>
            <a:ext cx="310961" cy="2330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22821085-9B01-1643-85C1-C64AF10D1D68}"/>
              </a:ext>
            </a:extLst>
          </p:cNvPr>
          <p:cNvCxnSpPr>
            <a:cxnSpLocks/>
          </p:cNvCxnSpPr>
          <p:nvPr/>
        </p:nvCxnSpPr>
        <p:spPr>
          <a:xfrm>
            <a:off x="7482557" y="2305516"/>
            <a:ext cx="0" cy="4516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8E3DE95F-9ECA-3346-BB38-F9EBCA9A37B9}"/>
              </a:ext>
            </a:extLst>
          </p:cNvPr>
          <p:cNvCxnSpPr>
            <a:cxnSpLocks/>
            <a:stCxn id="672" idx="3"/>
          </p:cNvCxnSpPr>
          <p:nvPr/>
        </p:nvCxnSpPr>
        <p:spPr>
          <a:xfrm flipV="1">
            <a:off x="7963198" y="3430193"/>
            <a:ext cx="211662" cy="1978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>
            <a:off x="6274658" y="2397860"/>
            <a:ext cx="4789" cy="37109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D8FE89EB-BF86-E64A-8A5A-7463636CC8B2}"/>
              </a:ext>
            </a:extLst>
          </p:cNvPr>
          <p:cNvCxnSpPr>
            <a:cxnSpLocks/>
          </p:cNvCxnSpPr>
          <p:nvPr/>
        </p:nvCxnSpPr>
        <p:spPr>
          <a:xfrm flipV="1">
            <a:off x="6833655" y="2895009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4A004A65-F6C5-4141-8C1F-EA48F18945B6}"/>
              </a:ext>
            </a:extLst>
          </p:cNvPr>
          <p:cNvCxnSpPr>
            <a:cxnSpLocks/>
          </p:cNvCxnSpPr>
          <p:nvPr/>
        </p:nvCxnSpPr>
        <p:spPr>
          <a:xfrm flipV="1">
            <a:off x="5633736" y="2920701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F70F3003-89B2-7F44-9499-10B368800312}"/>
              </a:ext>
            </a:extLst>
          </p:cNvPr>
          <p:cNvCxnSpPr>
            <a:cxnSpLocks/>
          </p:cNvCxnSpPr>
          <p:nvPr/>
        </p:nvCxnSpPr>
        <p:spPr>
          <a:xfrm flipH="1">
            <a:off x="3833280" y="2128709"/>
            <a:ext cx="1" cy="4751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796441" y="17133926"/>
            <a:ext cx="798156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Muli"/>
              </a:rPr>
              <a:t> </a:t>
            </a:r>
            <a:r>
              <a:rPr lang="en-US" sz="30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Letter-join No-Lead 48" panose="02000505000000020003" pitchFamily="50" charset="0"/>
              </a:rPr>
              <a:t>'Live life in all its fullness' John 10:10</a:t>
            </a:r>
            <a:r>
              <a:rPr lang="en-US" sz="14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Muli"/>
              </a:rPr>
              <a:t>)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4B049-F74B-48F1-A036-FC00BC393C00}"/>
              </a:ext>
            </a:extLst>
          </p:cNvPr>
          <p:cNvSpPr txBox="1"/>
          <p:nvPr/>
        </p:nvSpPr>
        <p:spPr>
          <a:xfrm>
            <a:off x="4161257" y="653160"/>
            <a:ext cx="414451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haroni" panose="020B0604020202020204" pitchFamily="2" charset="-79"/>
                <a:cs typeface="Aharoni" panose="020B0604020202020204" pitchFamily="2" charset="-79"/>
              </a:rPr>
              <a:t>RE Learning Journey @  Studley St Marys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7170634" y="15469630"/>
            <a:ext cx="1008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3/4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265978" y="1542980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 1</a:t>
            </a:r>
          </a:p>
        </p:txBody>
      </p:sp>
      <p:sp>
        <p:nvSpPr>
          <p:cNvPr id="370" name="TextBox 369">
            <a:extLst>
              <a:ext uri="{FF2B5EF4-FFF2-40B4-BE49-F238E27FC236}">
                <a16:creationId xmlns:a16="http://schemas.microsoft.com/office/drawing/2014/main" id="{8F2FCE06-B784-40AE-99FE-6BE6AEB80DF4}"/>
              </a:ext>
            </a:extLst>
          </p:cNvPr>
          <p:cNvSpPr txBox="1"/>
          <p:nvPr/>
        </p:nvSpPr>
        <p:spPr>
          <a:xfrm>
            <a:off x="6372802" y="14735038"/>
            <a:ext cx="1021410" cy="510778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What previous knowledge do we have? </a:t>
            </a:r>
          </a:p>
        </p:txBody>
      </p:sp>
      <p:sp>
        <p:nvSpPr>
          <p:cNvPr id="372" name="TextBox 371">
            <a:extLst>
              <a:ext uri="{FF2B5EF4-FFF2-40B4-BE49-F238E27FC236}">
                <a16:creationId xmlns:a16="http://schemas.microsoft.com/office/drawing/2014/main" id="{9F6593FB-5247-4B4E-A446-6EB069AC1072}"/>
              </a:ext>
            </a:extLst>
          </p:cNvPr>
          <p:cNvSpPr txBox="1"/>
          <p:nvPr/>
        </p:nvSpPr>
        <p:spPr>
          <a:xfrm>
            <a:off x="5732931" y="16492728"/>
            <a:ext cx="1073630" cy="374571"/>
          </a:xfrm>
          <a:prstGeom prst="wedgeRoundRectCallout">
            <a:avLst>
              <a:gd name="adj1" fmla="val -19095"/>
              <a:gd name="adj2" fmla="val -7435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What is fact? What is belief?</a:t>
            </a:r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32541251-484A-4B5E-905D-72E73174BF8C}"/>
              </a:ext>
            </a:extLst>
          </p:cNvPr>
          <p:cNvSpPr txBox="1"/>
          <p:nvPr/>
        </p:nvSpPr>
        <p:spPr>
          <a:xfrm>
            <a:off x="2833471" y="14641169"/>
            <a:ext cx="885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What is Humanism? Belief systems</a:t>
            </a:r>
          </a:p>
        </p:txBody>
      </p:sp>
      <p:sp>
        <p:nvSpPr>
          <p:cNvPr id="390" name="TextBox 389">
            <a:extLst>
              <a:ext uri="{FF2B5EF4-FFF2-40B4-BE49-F238E27FC236}">
                <a16:creationId xmlns:a16="http://schemas.microsoft.com/office/drawing/2014/main" id="{D95E924F-0B81-4882-8006-C83B4A01533F}"/>
              </a:ext>
            </a:extLst>
          </p:cNvPr>
          <p:cNvSpPr txBox="1"/>
          <p:nvPr/>
        </p:nvSpPr>
        <p:spPr>
          <a:xfrm>
            <a:off x="2070640" y="16528317"/>
            <a:ext cx="885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Atheist or Agnostic? What does this mean?</a:t>
            </a:r>
          </a:p>
        </p:txBody>
      </p:sp>
      <p:cxnSp>
        <p:nvCxnSpPr>
          <p:cNvPr id="391" name="Straight Connector 390">
            <a:extLst>
              <a:ext uri="{FF2B5EF4-FFF2-40B4-BE49-F238E27FC236}">
                <a16:creationId xmlns:a16="http://schemas.microsoft.com/office/drawing/2014/main" id="{39981D08-B8AF-4086-AE03-C44C8CE55DC7}"/>
              </a:ext>
            </a:extLst>
          </p:cNvPr>
          <p:cNvCxnSpPr>
            <a:cxnSpLocks/>
          </p:cNvCxnSpPr>
          <p:nvPr/>
        </p:nvCxnSpPr>
        <p:spPr>
          <a:xfrm>
            <a:off x="2163591" y="15144326"/>
            <a:ext cx="0" cy="4918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2" name="Straight Connector 401">
            <a:extLst>
              <a:ext uri="{FF2B5EF4-FFF2-40B4-BE49-F238E27FC236}">
                <a16:creationId xmlns:a16="http://schemas.microsoft.com/office/drawing/2014/main" id="{4C8A4E39-A5D3-4E3C-B675-233EEF1AD624}"/>
              </a:ext>
            </a:extLst>
          </p:cNvPr>
          <p:cNvCxnSpPr>
            <a:cxnSpLocks/>
          </p:cNvCxnSpPr>
          <p:nvPr/>
        </p:nvCxnSpPr>
        <p:spPr>
          <a:xfrm flipV="1">
            <a:off x="1123160" y="15628615"/>
            <a:ext cx="412907" cy="4939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7" name="TextBox 406">
            <a:extLst>
              <a:ext uri="{FF2B5EF4-FFF2-40B4-BE49-F238E27FC236}">
                <a16:creationId xmlns:a16="http://schemas.microsoft.com/office/drawing/2014/main" id="{4DE21528-77FC-4069-99C5-0B0441C6E539}"/>
              </a:ext>
            </a:extLst>
          </p:cNvPr>
          <p:cNvSpPr txBox="1"/>
          <p:nvPr/>
        </p:nvSpPr>
        <p:spPr>
          <a:xfrm>
            <a:off x="1722964" y="14751171"/>
            <a:ext cx="881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The Golden Rule: who uses it?</a:t>
            </a:r>
          </a:p>
        </p:txBody>
      </p:sp>
      <p:pic>
        <p:nvPicPr>
          <p:cNvPr id="411" name="Picture 16" descr="https://static.thenounproject.com/png/996079-200.png">
            <a:extLst>
              <a:ext uri="{FF2B5EF4-FFF2-40B4-BE49-F238E27FC236}">
                <a16:creationId xmlns:a16="http://schemas.microsoft.com/office/drawing/2014/main" id="{04E65477-577D-4D4E-8959-84741918D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23" y="7667546"/>
            <a:ext cx="386487" cy="386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" name="TextBox 411">
            <a:extLst>
              <a:ext uri="{FF2B5EF4-FFF2-40B4-BE49-F238E27FC236}">
                <a16:creationId xmlns:a16="http://schemas.microsoft.com/office/drawing/2014/main" id="{B9C0F880-0D6B-4E8B-B6C3-8004E8B49809}"/>
              </a:ext>
            </a:extLst>
          </p:cNvPr>
          <p:cNvSpPr txBox="1"/>
          <p:nvPr/>
        </p:nvSpPr>
        <p:spPr>
          <a:xfrm>
            <a:off x="165355" y="14570489"/>
            <a:ext cx="764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Term 1: Learning summary</a:t>
            </a:r>
          </a:p>
        </p:txBody>
      </p:sp>
      <p:cxnSp>
        <p:nvCxnSpPr>
          <p:cNvPr id="415" name="Straight Connector 414">
            <a:extLst>
              <a:ext uri="{FF2B5EF4-FFF2-40B4-BE49-F238E27FC236}">
                <a16:creationId xmlns:a16="http://schemas.microsoft.com/office/drawing/2014/main" id="{4EE1B1BE-FD5F-4B20-B018-7A50F36F26B4}"/>
              </a:ext>
            </a:extLst>
          </p:cNvPr>
          <p:cNvCxnSpPr>
            <a:cxnSpLocks/>
          </p:cNvCxnSpPr>
          <p:nvPr/>
        </p:nvCxnSpPr>
        <p:spPr>
          <a:xfrm flipV="1">
            <a:off x="796871" y="14710258"/>
            <a:ext cx="426234" cy="1252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6" name="Straight Connector 415">
            <a:extLst>
              <a:ext uri="{FF2B5EF4-FFF2-40B4-BE49-F238E27FC236}">
                <a16:creationId xmlns:a16="http://schemas.microsoft.com/office/drawing/2014/main" id="{AF52F4AD-7FD7-46EA-8CF6-709D7AEBBF7E}"/>
              </a:ext>
            </a:extLst>
          </p:cNvPr>
          <p:cNvCxnSpPr>
            <a:cxnSpLocks/>
          </p:cNvCxnSpPr>
          <p:nvPr/>
        </p:nvCxnSpPr>
        <p:spPr>
          <a:xfrm>
            <a:off x="2175858" y="13038997"/>
            <a:ext cx="1" cy="4629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9B445240-399E-4288-B61F-011BC64B8806}"/>
              </a:ext>
            </a:extLst>
          </p:cNvPr>
          <p:cNvCxnSpPr>
            <a:cxnSpLocks/>
          </p:cNvCxnSpPr>
          <p:nvPr/>
        </p:nvCxnSpPr>
        <p:spPr>
          <a:xfrm flipV="1">
            <a:off x="2914449" y="13893596"/>
            <a:ext cx="0" cy="3624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2" name="Straight Connector 421">
            <a:extLst>
              <a:ext uri="{FF2B5EF4-FFF2-40B4-BE49-F238E27FC236}">
                <a16:creationId xmlns:a16="http://schemas.microsoft.com/office/drawing/2014/main" id="{7FEBCA52-4E69-4E21-AABE-C6B6046DDF5B}"/>
              </a:ext>
            </a:extLst>
          </p:cNvPr>
          <p:cNvCxnSpPr>
            <a:cxnSpLocks/>
          </p:cNvCxnSpPr>
          <p:nvPr/>
        </p:nvCxnSpPr>
        <p:spPr>
          <a:xfrm>
            <a:off x="3590071" y="13194862"/>
            <a:ext cx="704" cy="3320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3" name="TextBox 422">
            <a:extLst>
              <a:ext uri="{FF2B5EF4-FFF2-40B4-BE49-F238E27FC236}">
                <a16:creationId xmlns:a16="http://schemas.microsoft.com/office/drawing/2014/main" id="{96D8329B-B859-4036-B78A-3CCEDD18C5ED}"/>
              </a:ext>
            </a:extLst>
          </p:cNvPr>
          <p:cNvSpPr txBox="1"/>
          <p:nvPr/>
        </p:nvSpPr>
        <p:spPr>
          <a:xfrm>
            <a:off x="1682689" y="12513569"/>
            <a:ext cx="888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Challenging misconceptions: the basics</a:t>
            </a:r>
          </a:p>
        </p:txBody>
      </p:sp>
      <p:sp>
        <p:nvSpPr>
          <p:cNvPr id="424" name="TextBox 423">
            <a:extLst>
              <a:ext uri="{FF2B5EF4-FFF2-40B4-BE49-F238E27FC236}">
                <a16:creationId xmlns:a16="http://schemas.microsoft.com/office/drawing/2014/main" id="{D278A8F9-A720-4BE5-9728-B6F4D2AD112A}"/>
              </a:ext>
            </a:extLst>
          </p:cNvPr>
          <p:cNvSpPr txBox="1"/>
          <p:nvPr/>
        </p:nvSpPr>
        <p:spPr>
          <a:xfrm>
            <a:off x="2294090" y="14226433"/>
            <a:ext cx="11932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Allah and Muhammad (PBUH):The importance</a:t>
            </a:r>
          </a:p>
        </p:txBody>
      </p:sp>
      <p:pic>
        <p:nvPicPr>
          <p:cNvPr id="278" name="Picture 277" descr="A close up of a logo&#10;&#10;Description automatically generated">
            <a:extLst>
              <a:ext uri="{FF2B5EF4-FFF2-40B4-BE49-F238E27FC236}">
                <a16:creationId xmlns:a16="http://schemas.microsoft.com/office/drawing/2014/main" id="{E726E881-C03C-4483-BE18-55B3A0E2C9F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10"/>
          <a:stretch/>
        </p:blipFill>
        <p:spPr>
          <a:xfrm>
            <a:off x="6402219" y="10504681"/>
            <a:ext cx="670958" cy="575609"/>
          </a:xfrm>
          <a:prstGeom prst="rect">
            <a:avLst/>
          </a:prstGeom>
        </p:spPr>
      </p:pic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866897A3-A6FE-40C7-8A62-80E372D7DDE7}"/>
              </a:ext>
            </a:extLst>
          </p:cNvPr>
          <p:cNvCxnSpPr>
            <a:cxnSpLocks/>
          </p:cNvCxnSpPr>
          <p:nvPr/>
        </p:nvCxnSpPr>
        <p:spPr>
          <a:xfrm flipV="1">
            <a:off x="4400096" y="13851261"/>
            <a:ext cx="0" cy="38969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7" name="TextBox 426">
            <a:extLst>
              <a:ext uri="{FF2B5EF4-FFF2-40B4-BE49-F238E27FC236}">
                <a16:creationId xmlns:a16="http://schemas.microsoft.com/office/drawing/2014/main" id="{E9DB7AE7-A452-467D-B51D-93DC7700EF22}"/>
              </a:ext>
            </a:extLst>
          </p:cNvPr>
          <p:cNvSpPr txBox="1"/>
          <p:nvPr/>
        </p:nvSpPr>
        <p:spPr>
          <a:xfrm>
            <a:off x="3083209" y="12915054"/>
            <a:ext cx="1091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The Five Pillars: Following Rules</a:t>
            </a:r>
          </a:p>
        </p:txBody>
      </p:sp>
      <p:sp>
        <p:nvSpPr>
          <p:cNvPr id="429" name="TextBox 428">
            <a:extLst>
              <a:ext uri="{FF2B5EF4-FFF2-40B4-BE49-F238E27FC236}">
                <a16:creationId xmlns:a16="http://schemas.microsoft.com/office/drawing/2014/main" id="{58B697CB-A835-4F5B-B361-89BEA5AFB840}"/>
              </a:ext>
            </a:extLst>
          </p:cNvPr>
          <p:cNvSpPr txBox="1"/>
          <p:nvPr/>
        </p:nvSpPr>
        <p:spPr>
          <a:xfrm>
            <a:off x="3910345" y="14224294"/>
            <a:ext cx="11792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Ramadan: the impacts</a:t>
            </a:r>
          </a:p>
        </p:txBody>
      </p:sp>
      <p:pic>
        <p:nvPicPr>
          <p:cNvPr id="311" name="Picture 310" descr="A close up of a logo&#10;&#10;Description automatically generated">
            <a:extLst>
              <a:ext uri="{FF2B5EF4-FFF2-40B4-BE49-F238E27FC236}">
                <a16:creationId xmlns:a16="http://schemas.microsoft.com/office/drawing/2014/main" id="{9E33D364-575E-4C25-9857-E45C0AB35D2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83"/>
          <a:stretch/>
        </p:blipFill>
        <p:spPr>
          <a:xfrm>
            <a:off x="3634216" y="14655149"/>
            <a:ext cx="1215610" cy="866939"/>
          </a:xfrm>
          <a:prstGeom prst="rect">
            <a:avLst/>
          </a:prstGeom>
        </p:spPr>
      </p:pic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AC2EAC17-B61F-4569-AFE1-B6F28876FC2D}"/>
              </a:ext>
            </a:extLst>
          </p:cNvPr>
          <p:cNvCxnSpPr>
            <a:cxnSpLocks/>
          </p:cNvCxnSpPr>
          <p:nvPr/>
        </p:nvCxnSpPr>
        <p:spPr>
          <a:xfrm>
            <a:off x="4934919" y="13194862"/>
            <a:ext cx="0" cy="2988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3" name="TextBox 432">
            <a:extLst>
              <a:ext uri="{FF2B5EF4-FFF2-40B4-BE49-F238E27FC236}">
                <a16:creationId xmlns:a16="http://schemas.microsoft.com/office/drawing/2014/main" id="{BB9ADFC7-52B9-4F8B-A67F-13F7B575864B}"/>
              </a:ext>
            </a:extLst>
          </p:cNvPr>
          <p:cNvSpPr txBox="1"/>
          <p:nvPr/>
        </p:nvSpPr>
        <p:spPr>
          <a:xfrm>
            <a:off x="4368366" y="12821342"/>
            <a:ext cx="1366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Hajj: a religious journey</a:t>
            </a:r>
          </a:p>
          <a:p>
            <a:pPr algn="ctr"/>
            <a:r>
              <a:rPr lang="en-US" sz="800" dirty="0"/>
              <a:t>Extended writing – literacy link</a:t>
            </a:r>
          </a:p>
        </p:txBody>
      </p: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C4ECEB2E-E6FD-418B-9711-CB52089CF1F2}"/>
              </a:ext>
            </a:extLst>
          </p:cNvPr>
          <p:cNvCxnSpPr>
            <a:cxnSpLocks/>
          </p:cNvCxnSpPr>
          <p:nvPr/>
        </p:nvCxnSpPr>
        <p:spPr>
          <a:xfrm flipH="1" flipV="1">
            <a:off x="7083208" y="13686639"/>
            <a:ext cx="1078" cy="3404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BEAF29EE-0050-4A4F-AF4B-0518661AE57E}"/>
              </a:ext>
            </a:extLst>
          </p:cNvPr>
          <p:cNvCxnSpPr>
            <a:cxnSpLocks/>
          </p:cNvCxnSpPr>
          <p:nvPr/>
        </p:nvCxnSpPr>
        <p:spPr>
          <a:xfrm>
            <a:off x="7482557" y="13227951"/>
            <a:ext cx="0" cy="3067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9" name="TextBox 438">
            <a:extLst>
              <a:ext uri="{FF2B5EF4-FFF2-40B4-BE49-F238E27FC236}">
                <a16:creationId xmlns:a16="http://schemas.microsoft.com/office/drawing/2014/main" id="{19A806D4-570C-4CFC-AB84-3071701CD273}"/>
              </a:ext>
            </a:extLst>
          </p:cNvPr>
          <p:cNvSpPr txBox="1"/>
          <p:nvPr/>
        </p:nvSpPr>
        <p:spPr>
          <a:xfrm>
            <a:off x="6992773" y="12764557"/>
            <a:ext cx="89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Creating our own Islamic Art (cross-curricular)</a:t>
            </a:r>
          </a:p>
        </p:txBody>
      </p:sp>
      <p:sp>
        <p:nvSpPr>
          <p:cNvPr id="440" name="TextBox 439">
            <a:extLst>
              <a:ext uri="{FF2B5EF4-FFF2-40B4-BE49-F238E27FC236}">
                <a16:creationId xmlns:a16="http://schemas.microsoft.com/office/drawing/2014/main" id="{1D54AC83-C334-48B4-999A-1C11A0ECEE4D}"/>
              </a:ext>
            </a:extLst>
          </p:cNvPr>
          <p:cNvSpPr txBox="1"/>
          <p:nvPr/>
        </p:nvSpPr>
        <p:spPr>
          <a:xfrm>
            <a:off x="6742577" y="14064972"/>
            <a:ext cx="872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Islamic Art: where can we see it?</a:t>
            </a:r>
          </a:p>
        </p:txBody>
      </p: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7C9682E8-F1DA-49BF-BF03-BD3AED9DB63F}"/>
              </a:ext>
            </a:extLst>
          </p:cNvPr>
          <p:cNvCxnSpPr>
            <a:cxnSpLocks/>
          </p:cNvCxnSpPr>
          <p:nvPr/>
        </p:nvCxnSpPr>
        <p:spPr>
          <a:xfrm flipH="1" flipV="1">
            <a:off x="8293139" y="13470923"/>
            <a:ext cx="317164" cy="2181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9" name="TextBox 448">
            <a:extLst>
              <a:ext uri="{FF2B5EF4-FFF2-40B4-BE49-F238E27FC236}">
                <a16:creationId xmlns:a16="http://schemas.microsoft.com/office/drawing/2014/main" id="{B84B7CA2-8EC1-4A34-B755-95590879EE87}"/>
              </a:ext>
            </a:extLst>
          </p:cNvPr>
          <p:cNvSpPr txBox="1"/>
          <p:nvPr/>
        </p:nvSpPr>
        <p:spPr>
          <a:xfrm>
            <a:off x="8613964" y="13534699"/>
            <a:ext cx="8889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Recapping our misconceptions: a further challenge</a:t>
            </a:r>
          </a:p>
        </p:txBody>
      </p: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E006AFED-B36A-42B2-838D-74D7FD52867D}"/>
              </a:ext>
            </a:extLst>
          </p:cNvPr>
          <p:cNvCxnSpPr>
            <a:cxnSpLocks/>
          </p:cNvCxnSpPr>
          <p:nvPr/>
        </p:nvCxnSpPr>
        <p:spPr>
          <a:xfrm flipH="1">
            <a:off x="8782189" y="11503013"/>
            <a:ext cx="324910" cy="2516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TextBox 455">
            <a:extLst>
              <a:ext uri="{FF2B5EF4-FFF2-40B4-BE49-F238E27FC236}">
                <a16:creationId xmlns:a16="http://schemas.microsoft.com/office/drawing/2014/main" id="{7C4CA3BD-478D-4E6D-9522-DA02CAB5E9CF}"/>
              </a:ext>
            </a:extLst>
          </p:cNvPr>
          <p:cNvSpPr txBox="1"/>
          <p:nvPr/>
        </p:nvSpPr>
        <p:spPr>
          <a:xfrm>
            <a:off x="8824918" y="10766439"/>
            <a:ext cx="749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Term 2: Learning summary</a:t>
            </a:r>
          </a:p>
        </p:txBody>
      </p: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16D9EC53-298F-45FA-925C-BDD35F07C7C6}"/>
              </a:ext>
            </a:extLst>
          </p:cNvPr>
          <p:cNvCxnSpPr>
            <a:cxnSpLocks/>
          </p:cNvCxnSpPr>
          <p:nvPr/>
        </p:nvCxnSpPr>
        <p:spPr>
          <a:xfrm flipV="1">
            <a:off x="6513399" y="11668400"/>
            <a:ext cx="0" cy="2505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5" name="TextBox 464">
            <a:extLst>
              <a:ext uri="{FF2B5EF4-FFF2-40B4-BE49-F238E27FC236}">
                <a16:creationId xmlns:a16="http://schemas.microsoft.com/office/drawing/2014/main" id="{D2FCF6FD-56A1-4692-816B-425A0795AE17}"/>
              </a:ext>
            </a:extLst>
          </p:cNvPr>
          <p:cNvSpPr txBox="1"/>
          <p:nvPr/>
        </p:nvSpPr>
        <p:spPr>
          <a:xfrm>
            <a:off x="6879815" y="10623422"/>
            <a:ext cx="1117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What is philosophy? Are we all philosophers?</a:t>
            </a:r>
          </a:p>
        </p:txBody>
      </p:sp>
      <p:sp>
        <p:nvSpPr>
          <p:cNvPr id="476" name="TextBox 475">
            <a:extLst>
              <a:ext uri="{FF2B5EF4-FFF2-40B4-BE49-F238E27FC236}">
                <a16:creationId xmlns:a16="http://schemas.microsoft.com/office/drawing/2014/main" id="{0DE55340-7E21-473A-8887-C8BC9BB44D37}"/>
              </a:ext>
            </a:extLst>
          </p:cNvPr>
          <p:cNvSpPr txBox="1"/>
          <p:nvPr/>
        </p:nvSpPr>
        <p:spPr>
          <a:xfrm>
            <a:off x="6179592" y="11918964"/>
            <a:ext cx="859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Big questions: how can we answer them?</a:t>
            </a:r>
          </a:p>
        </p:txBody>
      </p:sp>
      <p:cxnSp>
        <p:nvCxnSpPr>
          <p:cNvPr id="491" name="Straight Connector 490">
            <a:extLst>
              <a:ext uri="{FF2B5EF4-FFF2-40B4-BE49-F238E27FC236}">
                <a16:creationId xmlns:a16="http://schemas.microsoft.com/office/drawing/2014/main" id="{0E6149B5-A688-4EAC-9AE2-0CBA1774F2E1}"/>
              </a:ext>
            </a:extLst>
          </p:cNvPr>
          <p:cNvCxnSpPr>
            <a:cxnSpLocks/>
          </p:cNvCxnSpPr>
          <p:nvPr/>
        </p:nvCxnSpPr>
        <p:spPr>
          <a:xfrm flipV="1">
            <a:off x="5355340" y="11655467"/>
            <a:ext cx="0" cy="2937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4" name="Straight Connector 493">
            <a:extLst>
              <a:ext uri="{FF2B5EF4-FFF2-40B4-BE49-F238E27FC236}">
                <a16:creationId xmlns:a16="http://schemas.microsoft.com/office/drawing/2014/main" id="{EC642833-F2C5-4B08-9721-A4A7EB6AFBA4}"/>
              </a:ext>
            </a:extLst>
          </p:cNvPr>
          <p:cNvCxnSpPr>
            <a:cxnSpLocks/>
          </p:cNvCxnSpPr>
          <p:nvPr/>
        </p:nvCxnSpPr>
        <p:spPr>
          <a:xfrm flipH="1">
            <a:off x="4731369" y="10923235"/>
            <a:ext cx="1908" cy="37164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6" name="TextBox 495">
            <a:extLst>
              <a:ext uri="{FF2B5EF4-FFF2-40B4-BE49-F238E27FC236}">
                <a16:creationId xmlns:a16="http://schemas.microsoft.com/office/drawing/2014/main" id="{8FD7F711-8844-4F77-BC22-C0594A7DF79F}"/>
              </a:ext>
            </a:extLst>
          </p:cNvPr>
          <p:cNvSpPr txBox="1"/>
          <p:nvPr/>
        </p:nvSpPr>
        <p:spPr>
          <a:xfrm>
            <a:off x="4119456" y="10511236"/>
            <a:ext cx="1353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Exploring Religious Art: An introduction to the Spirited Arts Competition (NATRE)</a:t>
            </a:r>
          </a:p>
        </p:txBody>
      </p:sp>
      <p:cxnSp>
        <p:nvCxnSpPr>
          <p:cNvPr id="499" name="Straight Connector 498">
            <a:extLst>
              <a:ext uri="{FF2B5EF4-FFF2-40B4-BE49-F238E27FC236}">
                <a16:creationId xmlns:a16="http://schemas.microsoft.com/office/drawing/2014/main" id="{BA9B55E4-281F-49E1-94D8-371F7E900D71}"/>
              </a:ext>
            </a:extLst>
          </p:cNvPr>
          <p:cNvCxnSpPr>
            <a:cxnSpLocks/>
          </p:cNvCxnSpPr>
          <p:nvPr/>
        </p:nvCxnSpPr>
        <p:spPr>
          <a:xfrm flipV="1">
            <a:off x="3975387" y="11602057"/>
            <a:ext cx="0" cy="2363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3" name="TextBox 502">
            <a:extLst>
              <a:ext uri="{FF2B5EF4-FFF2-40B4-BE49-F238E27FC236}">
                <a16:creationId xmlns:a16="http://schemas.microsoft.com/office/drawing/2014/main" id="{04D80602-4DB8-4783-8974-4FC97336C2F8}"/>
              </a:ext>
            </a:extLst>
          </p:cNvPr>
          <p:cNvSpPr txBox="1"/>
          <p:nvPr/>
        </p:nvSpPr>
        <p:spPr>
          <a:xfrm>
            <a:off x="3556457" y="11853259"/>
            <a:ext cx="9321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Planning our own competition entry (see current themes – NATRE)</a:t>
            </a:r>
          </a:p>
        </p:txBody>
      </p:sp>
      <p:cxnSp>
        <p:nvCxnSpPr>
          <p:cNvPr id="504" name="Straight Connector 503">
            <a:extLst>
              <a:ext uri="{FF2B5EF4-FFF2-40B4-BE49-F238E27FC236}">
                <a16:creationId xmlns:a16="http://schemas.microsoft.com/office/drawing/2014/main" id="{7E0896E7-7A54-49A3-9CF3-0F6077FC5A93}"/>
              </a:ext>
            </a:extLst>
          </p:cNvPr>
          <p:cNvCxnSpPr>
            <a:cxnSpLocks/>
          </p:cNvCxnSpPr>
          <p:nvPr/>
        </p:nvCxnSpPr>
        <p:spPr>
          <a:xfrm>
            <a:off x="3278433" y="11020553"/>
            <a:ext cx="0" cy="42517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Straight Connector 505">
            <a:extLst>
              <a:ext uri="{FF2B5EF4-FFF2-40B4-BE49-F238E27FC236}">
                <a16:creationId xmlns:a16="http://schemas.microsoft.com/office/drawing/2014/main" id="{849B89FE-810A-4085-9945-ED6A7870C5EA}"/>
              </a:ext>
            </a:extLst>
          </p:cNvPr>
          <p:cNvCxnSpPr>
            <a:cxnSpLocks/>
          </p:cNvCxnSpPr>
          <p:nvPr/>
        </p:nvCxnSpPr>
        <p:spPr>
          <a:xfrm flipV="1">
            <a:off x="1969684" y="11698841"/>
            <a:ext cx="526095" cy="3686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9" name="TextBox 508">
            <a:extLst>
              <a:ext uri="{FF2B5EF4-FFF2-40B4-BE49-F238E27FC236}">
                <a16:creationId xmlns:a16="http://schemas.microsoft.com/office/drawing/2014/main" id="{95CC6F4C-79DE-41EC-B47F-1F2104C3FDFA}"/>
              </a:ext>
            </a:extLst>
          </p:cNvPr>
          <p:cNvSpPr txBox="1"/>
          <p:nvPr/>
        </p:nvSpPr>
        <p:spPr>
          <a:xfrm>
            <a:off x="2794024" y="10582543"/>
            <a:ext cx="8541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Creating our Spirited Art piece</a:t>
            </a:r>
          </a:p>
        </p:txBody>
      </p:sp>
      <p:sp>
        <p:nvSpPr>
          <p:cNvPr id="510" name="TextBox 509">
            <a:extLst>
              <a:ext uri="{FF2B5EF4-FFF2-40B4-BE49-F238E27FC236}">
                <a16:creationId xmlns:a16="http://schemas.microsoft.com/office/drawing/2014/main" id="{077580CC-6314-4277-975A-65625BF34AC7}"/>
              </a:ext>
            </a:extLst>
          </p:cNvPr>
          <p:cNvSpPr txBox="1"/>
          <p:nvPr/>
        </p:nvSpPr>
        <p:spPr>
          <a:xfrm>
            <a:off x="1011389" y="11836608"/>
            <a:ext cx="1062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Term 3:  Learning summary – gallery entry for artwork – how it fits with this year’s learning</a:t>
            </a:r>
          </a:p>
        </p:txBody>
      </p:sp>
      <p:cxnSp>
        <p:nvCxnSpPr>
          <p:cNvPr id="527" name="Straight Connector 526">
            <a:extLst>
              <a:ext uri="{FF2B5EF4-FFF2-40B4-BE49-F238E27FC236}">
                <a16:creationId xmlns:a16="http://schemas.microsoft.com/office/drawing/2014/main" id="{B79E8B85-134D-419E-AD65-FDA5852B8CE9}"/>
              </a:ext>
            </a:extLst>
          </p:cNvPr>
          <p:cNvCxnSpPr>
            <a:cxnSpLocks/>
          </p:cNvCxnSpPr>
          <p:nvPr/>
        </p:nvCxnSpPr>
        <p:spPr>
          <a:xfrm>
            <a:off x="1046164" y="9163447"/>
            <a:ext cx="353881" cy="2026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" name="TextBox 528">
            <a:extLst>
              <a:ext uri="{FF2B5EF4-FFF2-40B4-BE49-F238E27FC236}">
                <a16:creationId xmlns:a16="http://schemas.microsoft.com/office/drawing/2014/main" id="{56BFC517-DBE3-4EEB-8E6B-FFCF1C241728}"/>
              </a:ext>
            </a:extLst>
          </p:cNvPr>
          <p:cNvSpPr txBox="1"/>
          <p:nvPr/>
        </p:nvSpPr>
        <p:spPr>
          <a:xfrm>
            <a:off x="395534" y="8806230"/>
            <a:ext cx="757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Where does the story begin? Creation</a:t>
            </a:r>
          </a:p>
        </p:txBody>
      </p:sp>
      <p:cxnSp>
        <p:nvCxnSpPr>
          <p:cNvPr id="530" name="Straight Connector 529">
            <a:extLst>
              <a:ext uri="{FF2B5EF4-FFF2-40B4-BE49-F238E27FC236}">
                <a16:creationId xmlns:a16="http://schemas.microsoft.com/office/drawing/2014/main" id="{A35A5061-95DD-4F04-8D1C-A5AE0DF4AA54}"/>
              </a:ext>
            </a:extLst>
          </p:cNvPr>
          <p:cNvCxnSpPr>
            <a:cxnSpLocks/>
          </p:cNvCxnSpPr>
          <p:nvPr/>
        </p:nvCxnSpPr>
        <p:spPr>
          <a:xfrm flipV="1">
            <a:off x="2270379" y="9562550"/>
            <a:ext cx="0" cy="3462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2" name="Straight Connector 531">
            <a:extLst>
              <a:ext uri="{FF2B5EF4-FFF2-40B4-BE49-F238E27FC236}">
                <a16:creationId xmlns:a16="http://schemas.microsoft.com/office/drawing/2014/main" id="{F30CF106-B6D9-494F-AA3F-A2B8566D7232}"/>
              </a:ext>
            </a:extLst>
          </p:cNvPr>
          <p:cNvCxnSpPr>
            <a:cxnSpLocks/>
          </p:cNvCxnSpPr>
          <p:nvPr/>
        </p:nvCxnSpPr>
        <p:spPr>
          <a:xfrm>
            <a:off x="2445455" y="8814115"/>
            <a:ext cx="0" cy="3427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6" name="TextBox 535">
            <a:extLst>
              <a:ext uri="{FF2B5EF4-FFF2-40B4-BE49-F238E27FC236}">
                <a16:creationId xmlns:a16="http://schemas.microsoft.com/office/drawing/2014/main" id="{55574A78-0976-47F2-B69E-D413B8C3F6BF}"/>
              </a:ext>
            </a:extLst>
          </p:cNvPr>
          <p:cNvSpPr txBox="1"/>
          <p:nvPr/>
        </p:nvSpPr>
        <p:spPr>
          <a:xfrm>
            <a:off x="1893978" y="9850738"/>
            <a:ext cx="777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Banished – what did Adam and Eve do?</a:t>
            </a:r>
          </a:p>
        </p:txBody>
      </p:sp>
      <p:cxnSp>
        <p:nvCxnSpPr>
          <p:cNvPr id="539" name="Straight Connector 538">
            <a:extLst>
              <a:ext uri="{FF2B5EF4-FFF2-40B4-BE49-F238E27FC236}">
                <a16:creationId xmlns:a16="http://schemas.microsoft.com/office/drawing/2014/main" id="{BBD94BE1-975F-46D7-9A05-07FE1B11442A}"/>
              </a:ext>
            </a:extLst>
          </p:cNvPr>
          <p:cNvCxnSpPr>
            <a:cxnSpLocks/>
          </p:cNvCxnSpPr>
          <p:nvPr/>
        </p:nvCxnSpPr>
        <p:spPr>
          <a:xfrm flipV="1">
            <a:off x="3487321" y="9562550"/>
            <a:ext cx="0" cy="24762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3" name="TextBox 542">
            <a:extLst>
              <a:ext uri="{FF2B5EF4-FFF2-40B4-BE49-F238E27FC236}">
                <a16:creationId xmlns:a16="http://schemas.microsoft.com/office/drawing/2014/main" id="{B86AFE16-E45E-4486-8C88-00D3C77F31D9}"/>
              </a:ext>
            </a:extLst>
          </p:cNvPr>
          <p:cNvSpPr txBox="1"/>
          <p:nvPr/>
        </p:nvSpPr>
        <p:spPr>
          <a:xfrm>
            <a:off x="1951880" y="8470124"/>
            <a:ext cx="1082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10 commandments – living by the rules</a:t>
            </a:r>
          </a:p>
        </p:txBody>
      </p:sp>
      <p:sp>
        <p:nvSpPr>
          <p:cNvPr id="544" name="TextBox 543">
            <a:extLst>
              <a:ext uri="{FF2B5EF4-FFF2-40B4-BE49-F238E27FC236}">
                <a16:creationId xmlns:a16="http://schemas.microsoft.com/office/drawing/2014/main" id="{78694DA4-A2B9-4574-B59F-154EFFF90CB0}"/>
              </a:ext>
            </a:extLst>
          </p:cNvPr>
          <p:cNvSpPr txBox="1"/>
          <p:nvPr/>
        </p:nvSpPr>
        <p:spPr>
          <a:xfrm>
            <a:off x="3033644" y="9820912"/>
            <a:ext cx="907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10 commandments – how they form our modern laws</a:t>
            </a:r>
          </a:p>
        </p:txBody>
      </p:sp>
      <p:cxnSp>
        <p:nvCxnSpPr>
          <p:cNvPr id="550" name="Straight Connector 549">
            <a:extLst>
              <a:ext uri="{FF2B5EF4-FFF2-40B4-BE49-F238E27FC236}">
                <a16:creationId xmlns:a16="http://schemas.microsoft.com/office/drawing/2014/main" id="{BAB821FE-ABED-48FC-AF5C-5F449419C1B0}"/>
              </a:ext>
            </a:extLst>
          </p:cNvPr>
          <p:cNvCxnSpPr>
            <a:cxnSpLocks/>
          </p:cNvCxnSpPr>
          <p:nvPr/>
        </p:nvCxnSpPr>
        <p:spPr>
          <a:xfrm>
            <a:off x="3825675" y="8860445"/>
            <a:ext cx="0" cy="3427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1" name="TextBox 550">
            <a:extLst>
              <a:ext uri="{FF2B5EF4-FFF2-40B4-BE49-F238E27FC236}">
                <a16:creationId xmlns:a16="http://schemas.microsoft.com/office/drawing/2014/main" id="{718207F3-8ABB-40BA-A359-8EF9604600D8}"/>
              </a:ext>
            </a:extLst>
          </p:cNvPr>
          <p:cNvSpPr txBox="1"/>
          <p:nvPr/>
        </p:nvSpPr>
        <p:spPr>
          <a:xfrm>
            <a:off x="3347462" y="8300757"/>
            <a:ext cx="868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Forgiveness – is it that easy? Comparing two stories</a:t>
            </a:r>
          </a:p>
        </p:txBody>
      </p:sp>
      <p:cxnSp>
        <p:nvCxnSpPr>
          <p:cNvPr id="554" name="Straight Connector 553">
            <a:extLst>
              <a:ext uri="{FF2B5EF4-FFF2-40B4-BE49-F238E27FC236}">
                <a16:creationId xmlns:a16="http://schemas.microsoft.com/office/drawing/2014/main" id="{E645F525-DF7A-4582-BA5B-476916A29531}"/>
              </a:ext>
            </a:extLst>
          </p:cNvPr>
          <p:cNvCxnSpPr>
            <a:cxnSpLocks/>
          </p:cNvCxnSpPr>
          <p:nvPr/>
        </p:nvCxnSpPr>
        <p:spPr>
          <a:xfrm flipV="1">
            <a:off x="4592992" y="9380779"/>
            <a:ext cx="0" cy="28361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5" name="TextBox 554">
            <a:extLst>
              <a:ext uri="{FF2B5EF4-FFF2-40B4-BE49-F238E27FC236}">
                <a16:creationId xmlns:a16="http://schemas.microsoft.com/office/drawing/2014/main" id="{B23C864F-FDF8-46B8-805D-A5BC59AF52BD}"/>
              </a:ext>
            </a:extLst>
          </p:cNvPr>
          <p:cNvSpPr txBox="1"/>
          <p:nvPr/>
        </p:nvSpPr>
        <p:spPr>
          <a:xfrm>
            <a:off x="4080339" y="9686366"/>
            <a:ext cx="11231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A new Messiah – what were the hopes?</a:t>
            </a:r>
          </a:p>
        </p:txBody>
      </p:sp>
      <p:cxnSp>
        <p:nvCxnSpPr>
          <p:cNvPr id="557" name="Straight Connector 556">
            <a:extLst>
              <a:ext uri="{FF2B5EF4-FFF2-40B4-BE49-F238E27FC236}">
                <a16:creationId xmlns:a16="http://schemas.microsoft.com/office/drawing/2014/main" id="{6D2CA6D4-B783-4475-9FB8-1D76F9FB7BB6}"/>
              </a:ext>
            </a:extLst>
          </p:cNvPr>
          <p:cNvCxnSpPr>
            <a:cxnSpLocks/>
          </p:cNvCxnSpPr>
          <p:nvPr/>
        </p:nvCxnSpPr>
        <p:spPr>
          <a:xfrm>
            <a:off x="4980788" y="8860445"/>
            <a:ext cx="3376" cy="3427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0" name="TextBox 559">
            <a:extLst>
              <a:ext uri="{FF2B5EF4-FFF2-40B4-BE49-F238E27FC236}">
                <a16:creationId xmlns:a16="http://schemas.microsoft.com/office/drawing/2014/main" id="{65406698-9E8F-47B0-A412-AFF8B9A73638}"/>
              </a:ext>
            </a:extLst>
          </p:cNvPr>
          <p:cNvSpPr txBox="1"/>
          <p:nvPr/>
        </p:nvSpPr>
        <p:spPr>
          <a:xfrm>
            <a:off x="4515829" y="8394426"/>
            <a:ext cx="95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Temptation – what does it prove?</a:t>
            </a:r>
          </a:p>
        </p:txBody>
      </p:sp>
      <p:cxnSp>
        <p:nvCxnSpPr>
          <p:cNvPr id="563" name="Straight Connector 562">
            <a:extLst>
              <a:ext uri="{FF2B5EF4-FFF2-40B4-BE49-F238E27FC236}">
                <a16:creationId xmlns:a16="http://schemas.microsoft.com/office/drawing/2014/main" id="{9C6FAEDB-5712-418B-A720-799299F38636}"/>
              </a:ext>
            </a:extLst>
          </p:cNvPr>
          <p:cNvCxnSpPr>
            <a:cxnSpLocks/>
          </p:cNvCxnSpPr>
          <p:nvPr/>
        </p:nvCxnSpPr>
        <p:spPr>
          <a:xfrm flipV="1">
            <a:off x="5733912" y="9463456"/>
            <a:ext cx="0" cy="2636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5" name="TextBox 564">
            <a:extLst>
              <a:ext uri="{FF2B5EF4-FFF2-40B4-BE49-F238E27FC236}">
                <a16:creationId xmlns:a16="http://schemas.microsoft.com/office/drawing/2014/main" id="{57FC3C7C-5CFD-4B19-BC23-6FD459B4AF0A}"/>
              </a:ext>
            </a:extLst>
          </p:cNvPr>
          <p:cNvSpPr txBox="1"/>
          <p:nvPr/>
        </p:nvSpPr>
        <p:spPr>
          <a:xfrm>
            <a:off x="5334453" y="9727130"/>
            <a:ext cx="935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Our attitudes and actions – the impact</a:t>
            </a:r>
          </a:p>
        </p:txBody>
      </p:sp>
      <p:cxnSp>
        <p:nvCxnSpPr>
          <p:cNvPr id="566" name="Straight Connector 565">
            <a:extLst>
              <a:ext uri="{FF2B5EF4-FFF2-40B4-BE49-F238E27FC236}">
                <a16:creationId xmlns:a16="http://schemas.microsoft.com/office/drawing/2014/main" id="{6DB874D9-09C2-4F69-9FD9-FEE3C6AD48B3}"/>
              </a:ext>
            </a:extLst>
          </p:cNvPr>
          <p:cNvCxnSpPr>
            <a:cxnSpLocks/>
          </p:cNvCxnSpPr>
          <p:nvPr/>
        </p:nvCxnSpPr>
        <p:spPr>
          <a:xfrm flipH="1">
            <a:off x="6402219" y="8843615"/>
            <a:ext cx="6936" cy="4358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8" name="TextBox 567">
            <a:extLst>
              <a:ext uri="{FF2B5EF4-FFF2-40B4-BE49-F238E27FC236}">
                <a16:creationId xmlns:a16="http://schemas.microsoft.com/office/drawing/2014/main" id="{45DF7456-052C-4509-A804-9EAE505A949A}"/>
              </a:ext>
            </a:extLst>
          </p:cNvPr>
          <p:cNvSpPr txBox="1"/>
          <p:nvPr/>
        </p:nvSpPr>
        <p:spPr>
          <a:xfrm>
            <a:off x="5907802" y="8419812"/>
            <a:ext cx="966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Interpretations of Heaven – an assessment </a:t>
            </a:r>
          </a:p>
        </p:txBody>
      </p:sp>
      <p:cxnSp>
        <p:nvCxnSpPr>
          <p:cNvPr id="569" name="Straight Connector 568">
            <a:extLst>
              <a:ext uri="{FF2B5EF4-FFF2-40B4-BE49-F238E27FC236}">
                <a16:creationId xmlns:a16="http://schemas.microsoft.com/office/drawing/2014/main" id="{FFCE5675-9D40-40A7-8E16-77BF44D6D036}"/>
              </a:ext>
            </a:extLst>
          </p:cNvPr>
          <p:cNvCxnSpPr>
            <a:cxnSpLocks/>
          </p:cNvCxnSpPr>
          <p:nvPr/>
        </p:nvCxnSpPr>
        <p:spPr>
          <a:xfrm flipV="1">
            <a:off x="7036185" y="9370735"/>
            <a:ext cx="0" cy="3161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1" name="TextBox 570">
            <a:extLst>
              <a:ext uri="{FF2B5EF4-FFF2-40B4-BE49-F238E27FC236}">
                <a16:creationId xmlns:a16="http://schemas.microsoft.com/office/drawing/2014/main" id="{4F4D8298-ADF9-4211-B114-05A5A7EA40C4}"/>
              </a:ext>
            </a:extLst>
          </p:cNvPr>
          <p:cNvSpPr txBox="1"/>
          <p:nvPr/>
        </p:nvSpPr>
        <p:spPr>
          <a:xfrm>
            <a:off x="6706413" y="9677955"/>
            <a:ext cx="687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Term 1: Learning summary</a:t>
            </a:r>
          </a:p>
        </p:txBody>
      </p:sp>
      <p:sp>
        <p:nvSpPr>
          <p:cNvPr id="574" name="Block Arc 573">
            <a:extLst>
              <a:ext uri="{FF2B5EF4-FFF2-40B4-BE49-F238E27FC236}">
                <a16:creationId xmlns:a16="http://schemas.microsoft.com/office/drawing/2014/main" id="{42DCC817-95A4-4F9E-B69E-5B3F826F1806}"/>
              </a:ext>
            </a:extLst>
          </p:cNvPr>
          <p:cNvSpPr/>
          <p:nvPr/>
        </p:nvSpPr>
        <p:spPr>
          <a:xfrm rot="16200000">
            <a:off x="677579" y="688094"/>
            <a:ext cx="2591870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582" name="Straight Connector 581">
            <a:extLst>
              <a:ext uri="{FF2B5EF4-FFF2-40B4-BE49-F238E27FC236}">
                <a16:creationId xmlns:a16="http://schemas.microsoft.com/office/drawing/2014/main" id="{4D1BBD61-9F55-4579-996F-EFE618B7EA76}"/>
              </a:ext>
            </a:extLst>
          </p:cNvPr>
          <p:cNvCxnSpPr>
            <a:cxnSpLocks/>
          </p:cNvCxnSpPr>
          <p:nvPr/>
        </p:nvCxnSpPr>
        <p:spPr>
          <a:xfrm flipH="1" flipV="1">
            <a:off x="8274528" y="9105695"/>
            <a:ext cx="249836" cy="3237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4" name="Straight Connector 583">
            <a:extLst>
              <a:ext uri="{FF2B5EF4-FFF2-40B4-BE49-F238E27FC236}">
                <a16:creationId xmlns:a16="http://schemas.microsoft.com/office/drawing/2014/main" id="{4DE56988-9563-47EE-97AA-4208AE65370A}"/>
              </a:ext>
            </a:extLst>
          </p:cNvPr>
          <p:cNvCxnSpPr>
            <a:cxnSpLocks/>
          </p:cNvCxnSpPr>
          <p:nvPr/>
        </p:nvCxnSpPr>
        <p:spPr>
          <a:xfrm flipH="1">
            <a:off x="8603303" y="7176347"/>
            <a:ext cx="212261" cy="30226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Straight Connector 584">
            <a:extLst>
              <a:ext uri="{FF2B5EF4-FFF2-40B4-BE49-F238E27FC236}">
                <a16:creationId xmlns:a16="http://schemas.microsoft.com/office/drawing/2014/main" id="{ED97350C-F515-4F00-B9C2-7F4F13347875}"/>
              </a:ext>
            </a:extLst>
          </p:cNvPr>
          <p:cNvCxnSpPr>
            <a:cxnSpLocks/>
          </p:cNvCxnSpPr>
          <p:nvPr/>
        </p:nvCxnSpPr>
        <p:spPr>
          <a:xfrm flipH="1">
            <a:off x="8018757" y="6709595"/>
            <a:ext cx="121918" cy="3400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8" name="TextBox 587">
            <a:extLst>
              <a:ext uri="{FF2B5EF4-FFF2-40B4-BE49-F238E27FC236}">
                <a16:creationId xmlns:a16="http://schemas.microsoft.com/office/drawing/2014/main" id="{5CFCB0D0-7043-4AFE-9A1C-0E550A6FCA23}"/>
              </a:ext>
            </a:extLst>
          </p:cNvPr>
          <p:cNvSpPr txBox="1"/>
          <p:nvPr/>
        </p:nvSpPr>
        <p:spPr>
          <a:xfrm>
            <a:off x="8490664" y="9318881"/>
            <a:ext cx="8495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Hinduism: One God, many gods – challenging misconceptions</a:t>
            </a:r>
          </a:p>
        </p:txBody>
      </p:sp>
      <p:sp>
        <p:nvSpPr>
          <p:cNvPr id="589" name="TextBox 588">
            <a:extLst>
              <a:ext uri="{FF2B5EF4-FFF2-40B4-BE49-F238E27FC236}">
                <a16:creationId xmlns:a16="http://schemas.microsoft.com/office/drawing/2014/main" id="{0B123999-9F0C-4112-B28A-C1DAD7A55724}"/>
              </a:ext>
            </a:extLst>
          </p:cNvPr>
          <p:cNvSpPr txBox="1"/>
          <p:nvPr/>
        </p:nvSpPr>
        <p:spPr>
          <a:xfrm>
            <a:off x="8649596" y="6819154"/>
            <a:ext cx="9669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Hindu creation stories</a:t>
            </a:r>
          </a:p>
        </p:txBody>
      </p:sp>
      <p:sp>
        <p:nvSpPr>
          <p:cNvPr id="590" name="TextBox 589">
            <a:extLst>
              <a:ext uri="{FF2B5EF4-FFF2-40B4-BE49-F238E27FC236}">
                <a16:creationId xmlns:a16="http://schemas.microsoft.com/office/drawing/2014/main" id="{4AAF7390-BA48-4AA6-AAC1-67C46C54C0E8}"/>
              </a:ext>
            </a:extLst>
          </p:cNvPr>
          <p:cNvSpPr txBox="1"/>
          <p:nvPr/>
        </p:nvSpPr>
        <p:spPr>
          <a:xfrm>
            <a:off x="7826796" y="6274659"/>
            <a:ext cx="966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Important teachings – where do they fit in?</a:t>
            </a:r>
          </a:p>
        </p:txBody>
      </p:sp>
      <p:cxnSp>
        <p:nvCxnSpPr>
          <p:cNvPr id="591" name="Straight Connector 590">
            <a:extLst>
              <a:ext uri="{FF2B5EF4-FFF2-40B4-BE49-F238E27FC236}">
                <a16:creationId xmlns:a16="http://schemas.microsoft.com/office/drawing/2014/main" id="{43DA3765-0617-44A0-BA4B-0446DA406BD9}"/>
              </a:ext>
            </a:extLst>
          </p:cNvPr>
          <p:cNvCxnSpPr>
            <a:cxnSpLocks/>
          </p:cNvCxnSpPr>
          <p:nvPr/>
        </p:nvCxnSpPr>
        <p:spPr>
          <a:xfrm flipV="1">
            <a:off x="7560663" y="7199777"/>
            <a:ext cx="0" cy="4135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3" name="TextBox 592">
            <a:extLst>
              <a:ext uri="{FF2B5EF4-FFF2-40B4-BE49-F238E27FC236}">
                <a16:creationId xmlns:a16="http://schemas.microsoft.com/office/drawing/2014/main" id="{E9577825-0EB0-4739-8454-F7875B79814D}"/>
              </a:ext>
            </a:extLst>
          </p:cNvPr>
          <p:cNvSpPr txBox="1"/>
          <p:nvPr/>
        </p:nvSpPr>
        <p:spPr>
          <a:xfrm>
            <a:off x="7029484" y="7593575"/>
            <a:ext cx="1055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Celebrations and festivals – making a comparison</a:t>
            </a:r>
          </a:p>
        </p:txBody>
      </p:sp>
      <p:sp>
        <p:nvSpPr>
          <p:cNvPr id="594" name="TextBox 593">
            <a:extLst>
              <a:ext uri="{FF2B5EF4-FFF2-40B4-BE49-F238E27FC236}">
                <a16:creationId xmlns:a16="http://schemas.microsoft.com/office/drawing/2014/main" id="{8020151E-B59E-493A-805D-16DD0721FD0F}"/>
              </a:ext>
            </a:extLst>
          </p:cNvPr>
          <p:cNvSpPr txBox="1"/>
          <p:nvPr/>
        </p:nvSpPr>
        <p:spPr>
          <a:xfrm>
            <a:off x="6569478" y="6438363"/>
            <a:ext cx="1154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Karma and Samsara – the beliefs</a:t>
            </a:r>
          </a:p>
        </p:txBody>
      </p:sp>
      <p:sp>
        <p:nvSpPr>
          <p:cNvPr id="595" name="TextBox 594">
            <a:extLst>
              <a:ext uri="{FF2B5EF4-FFF2-40B4-BE49-F238E27FC236}">
                <a16:creationId xmlns:a16="http://schemas.microsoft.com/office/drawing/2014/main" id="{3AF0A43A-060E-4207-A839-43566053DA9D}"/>
              </a:ext>
            </a:extLst>
          </p:cNvPr>
          <p:cNvSpPr txBox="1"/>
          <p:nvPr/>
        </p:nvSpPr>
        <p:spPr>
          <a:xfrm>
            <a:off x="5378280" y="7674128"/>
            <a:ext cx="862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Term 2: Learning Summary</a:t>
            </a:r>
          </a:p>
        </p:txBody>
      </p:sp>
      <p:cxnSp>
        <p:nvCxnSpPr>
          <p:cNvPr id="596" name="Straight Connector 595">
            <a:extLst>
              <a:ext uri="{FF2B5EF4-FFF2-40B4-BE49-F238E27FC236}">
                <a16:creationId xmlns:a16="http://schemas.microsoft.com/office/drawing/2014/main" id="{836FBE28-1FC2-4336-8373-5247EAC235D4}"/>
              </a:ext>
            </a:extLst>
          </p:cNvPr>
          <p:cNvCxnSpPr>
            <a:cxnSpLocks/>
          </p:cNvCxnSpPr>
          <p:nvPr/>
        </p:nvCxnSpPr>
        <p:spPr>
          <a:xfrm flipV="1">
            <a:off x="5793090" y="7256601"/>
            <a:ext cx="0" cy="3937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0" name="Straight Connector 599">
            <a:extLst>
              <a:ext uri="{FF2B5EF4-FFF2-40B4-BE49-F238E27FC236}">
                <a16:creationId xmlns:a16="http://schemas.microsoft.com/office/drawing/2014/main" id="{B6443DBE-18BC-4F8E-AB79-78F6C0DBA2DB}"/>
              </a:ext>
            </a:extLst>
          </p:cNvPr>
          <p:cNvCxnSpPr>
            <a:cxnSpLocks/>
          </p:cNvCxnSpPr>
          <p:nvPr/>
        </p:nvCxnSpPr>
        <p:spPr>
          <a:xfrm>
            <a:off x="7105495" y="6743465"/>
            <a:ext cx="0" cy="3061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" name="TextBox 614">
            <a:extLst>
              <a:ext uri="{FF2B5EF4-FFF2-40B4-BE49-F238E27FC236}">
                <a16:creationId xmlns:a16="http://schemas.microsoft.com/office/drawing/2014/main" id="{929DA603-AA8C-464B-BC12-85393F0926E3}"/>
              </a:ext>
            </a:extLst>
          </p:cNvPr>
          <p:cNvSpPr txBox="1"/>
          <p:nvPr/>
        </p:nvSpPr>
        <p:spPr>
          <a:xfrm>
            <a:off x="4224690" y="7504548"/>
            <a:ext cx="955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Rebel or inspiration? Can you be both?</a:t>
            </a:r>
          </a:p>
        </p:txBody>
      </p:sp>
      <p:sp>
        <p:nvSpPr>
          <p:cNvPr id="616" name="TextBox 615">
            <a:extLst>
              <a:ext uri="{FF2B5EF4-FFF2-40B4-BE49-F238E27FC236}">
                <a16:creationId xmlns:a16="http://schemas.microsoft.com/office/drawing/2014/main" id="{0F95DDFF-A526-425E-BD46-08E0F4629141}"/>
              </a:ext>
            </a:extLst>
          </p:cNvPr>
          <p:cNvSpPr txBox="1"/>
          <p:nvPr/>
        </p:nvSpPr>
        <p:spPr>
          <a:xfrm>
            <a:off x="3474895" y="6207669"/>
            <a:ext cx="955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What makes someone a rebel? How does religion impact?</a:t>
            </a:r>
          </a:p>
        </p:txBody>
      </p:sp>
      <p:sp>
        <p:nvSpPr>
          <p:cNvPr id="617" name="TextBox 616">
            <a:extLst>
              <a:ext uri="{FF2B5EF4-FFF2-40B4-BE49-F238E27FC236}">
                <a16:creationId xmlns:a16="http://schemas.microsoft.com/office/drawing/2014/main" id="{1190918D-CD76-475E-B774-31990E605718}"/>
              </a:ext>
            </a:extLst>
          </p:cNvPr>
          <p:cNvSpPr txBox="1"/>
          <p:nvPr/>
        </p:nvSpPr>
        <p:spPr>
          <a:xfrm>
            <a:off x="2833471" y="7545408"/>
            <a:ext cx="1062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People: MLK, MY, </a:t>
            </a:r>
          </a:p>
          <a:p>
            <a:pPr algn="ctr"/>
            <a:r>
              <a:rPr lang="en-US" sz="800" dirty="0"/>
              <a:t>MG,NM, MT</a:t>
            </a:r>
          </a:p>
        </p:txBody>
      </p:sp>
      <p:sp>
        <p:nvSpPr>
          <p:cNvPr id="618" name="TextBox 617">
            <a:extLst>
              <a:ext uri="{FF2B5EF4-FFF2-40B4-BE49-F238E27FC236}">
                <a16:creationId xmlns:a16="http://schemas.microsoft.com/office/drawing/2014/main" id="{8DDC8ABE-B0A8-41E2-9912-B91F32483D97}"/>
              </a:ext>
            </a:extLst>
          </p:cNvPr>
          <p:cNvSpPr txBox="1"/>
          <p:nvPr/>
        </p:nvSpPr>
        <p:spPr>
          <a:xfrm>
            <a:off x="2002603" y="6274084"/>
            <a:ext cx="1326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Who do Christians look to for influence and inspiration?</a:t>
            </a:r>
          </a:p>
        </p:txBody>
      </p:sp>
      <p:cxnSp>
        <p:nvCxnSpPr>
          <p:cNvPr id="619" name="Straight Connector 618">
            <a:extLst>
              <a:ext uri="{FF2B5EF4-FFF2-40B4-BE49-F238E27FC236}">
                <a16:creationId xmlns:a16="http://schemas.microsoft.com/office/drawing/2014/main" id="{4405E6CA-E5DD-422F-BBC2-0D02D90B9AF8}"/>
              </a:ext>
            </a:extLst>
          </p:cNvPr>
          <p:cNvCxnSpPr>
            <a:cxnSpLocks/>
          </p:cNvCxnSpPr>
          <p:nvPr/>
        </p:nvCxnSpPr>
        <p:spPr>
          <a:xfrm>
            <a:off x="3960449" y="6784763"/>
            <a:ext cx="0" cy="2648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1" name="Straight Connector 620">
            <a:extLst>
              <a:ext uri="{FF2B5EF4-FFF2-40B4-BE49-F238E27FC236}">
                <a16:creationId xmlns:a16="http://schemas.microsoft.com/office/drawing/2014/main" id="{E3F061CF-B9C5-49C1-8ABB-4084A9282E37}"/>
              </a:ext>
            </a:extLst>
          </p:cNvPr>
          <p:cNvCxnSpPr>
            <a:cxnSpLocks/>
          </p:cNvCxnSpPr>
          <p:nvPr/>
        </p:nvCxnSpPr>
        <p:spPr>
          <a:xfrm>
            <a:off x="2655196" y="6670897"/>
            <a:ext cx="0" cy="3588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2" name="Straight Connector 621">
            <a:extLst>
              <a:ext uri="{FF2B5EF4-FFF2-40B4-BE49-F238E27FC236}">
                <a16:creationId xmlns:a16="http://schemas.microsoft.com/office/drawing/2014/main" id="{601F9267-C793-45F7-A5A2-685EA190A17C}"/>
              </a:ext>
            </a:extLst>
          </p:cNvPr>
          <p:cNvCxnSpPr>
            <a:cxnSpLocks/>
          </p:cNvCxnSpPr>
          <p:nvPr/>
        </p:nvCxnSpPr>
        <p:spPr>
          <a:xfrm flipV="1">
            <a:off x="4733277" y="7256601"/>
            <a:ext cx="0" cy="22997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3" name="Straight Connector 622">
            <a:extLst>
              <a:ext uri="{FF2B5EF4-FFF2-40B4-BE49-F238E27FC236}">
                <a16:creationId xmlns:a16="http://schemas.microsoft.com/office/drawing/2014/main" id="{7D1A76D7-946A-434B-9E20-E66593C9A965}"/>
              </a:ext>
            </a:extLst>
          </p:cNvPr>
          <p:cNvCxnSpPr>
            <a:cxnSpLocks/>
          </p:cNvCxnSpPr>
          <p:nvPr/>
        </p:nvCxnSpPr>
        <p:spPr>
          <a:xfrm flipV="1">
            <a:off x="3371436" y="7279776"/>
            <a:ext cx="0" cy="22585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5" name="Straight Connector 624">
            <a:extLst>
              <a:ext uri="{FF2B5EF4-FFF2-40B4-BE49-F238E27FC236}">
                <a16:creationId xmlns:a16="http://schemas.microsoft.com/office/drawing/2014/main" id="{3748E272-4500-4BA8-AE01-294AC988701B}"/>
              </a:ext>
            </a:extLst>
          </p:cNvPr>
          <p:cNvCxnSpPr>
            <a:cxnSpLocks/>
          </p:cNvCxnSpPr>
          <p:nvPr/>
        </p:nvCxnSpPr>
        <p:spPr>
          <a:xfrm flipV="1">
            <a:off x="1831569" y="7305729"/>
            <a:ext cx="359080" cy="30764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8" name="TextBox 627">
            <a:extLst>
              <a:ext uri="{FF2B5EF4-FFF2-40B4-BE49-F238E27FC236}">
                <a16:creationId xmlns:a16="http://schemas.microsoft.com/office/drawing/2014/main" id="{1FF86E25-928A-4694-9707-A71EF117C3A9}"/>
              </a:ext>
            </a:extLst>
          </p:cNvPr>
          <p:cNvSpPr txBox="1"/>
          <p:nvPr/>
        </p:nvSpPr>
        <p:spPr>
          <a:xfrm>
            <a:off x="1059853" y="7619613"/>
            <a:ext cx="1326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Extraordinary people and their religion: Individual project</a:t>
            </a:r>
          </a:p>
        </p:txBody>
      </p:sp>
      <p:sp>
        <p:nvSpPr>
          <p:cNvPr id="629" name="TextBox 628">
            <a:extLst>
              <a:ext uri="{FF2B5EF4-FFF2-40B4-BE49-F238E27FC236}">
                <a16:creationId xmlns:a16="http://schemas.microsoft.com/office/drawing/2014/main" id="{63C3E4F4-94BC-43EB-BC5A-1189207A11DF}"/>
              </a:ext>
            </a:extLst>
          </p:cNvPr>
          <p:cNvSpPr txBox="1"/>
          <p:nvPr/>
        </p:nvSpPr>
        <p:spPr>
          <a:xfrm>
            <a:off x="251343" y="6587935"/>
            <a:ext cx="638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Term 3: Learning summary</a:t>
            </a:r>
          </a:p>
        </p:txBody>
      </p:sp>
      <p:cxnSp>
        <p:nvCxnSpPr>
          <p:cNvPr id="632" name="Straight Connector 631">
            <a:extLst>
              <a:ext uri="{FF2B5EF4-FFF2-40B4-BE49-F238E27FC236}">
                <a16:creationId xmlns:a16="http://schemas.microsoft.com/office/drawing/2014/main" id="{B6F03619-A72D-4CF0-8660-E25D5E191C26}"/>
              </a:ext>
            </a:extLst>
          </p:cNvPr>
          <p:cNvCxnSpPr>
            <a:cxnSpLocks/>
            <a:stCxn id="629" idx="3"/>
          </p:cNvCxnSpPr>
          <p:nvPr/>
        </p:nvCxnSpPr>
        <p:spPr>
          <a:xfrm flipV="1">
            <a:off x="889901" y="6743466"/>
            <a:ext cx="505980" cy="7530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7" name="TextBox 646">
            <a:extLst>
              <a:ext uri="{FF2B5EF4-FFF2-40B4-BE49-F238E27FC236}">
                <a16:creationId xmlns:a16="http://schemas.microsoft.com/office/drawing/2014/main" id="{2F33E58C-0999-46C2-81DE-AE38D36207FD}"/>
              </a:ext>
            </a:extLst>
          </p:cNvPr>
          <p:cNvSpPr txBox="1"/>
          <p:nvPr/>
        </p:nvSpPr>
        <p:spPr>
          <a:xfrm>
            <a:off x="2232731" y="5447812"/>
            <a:ext cx="1035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Buddhism in context: where it came from</a:t>
            </a:r>
          </a:p>
        </p:txBody>
      </p:sp>
      <p:cxnSp>
        <p:nvCxnSpPr>
          <p:cNvPr id="652" name="Straight Connector 651">
            <a:extLst>
              <a:ext uri="{FF2B5EF4-FFF2-40B4-BE49-F238E27FC236}">
                <a16:creationId xmlns:a16="http://schemas.microsoft.com/office/drawing/2014/main" id="{F9566611-CB48-4E47-A053-355DABBF7673}"/>
              </a:ext>
            </a:extLst>
          </p:cNvPr>
          <p:cNvCxnSpPr>
            <a:cxnSpLocks/>
          </p:cNvCxnSpPr>
          <p:nvPr/>
        </p:nvCxnSpPr>
        <p:spPr>
          <a:xfrm flipV="1">
            <a:off x="4161257" y="5150507"/>
            <a:ext cx="0" cy="25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3" name="Straight Connector 652">
            <a:extLst>
              <a:ext uri="{FF2B5EF4-FFF2-40B4-BE49-F238E27FC236}">
                <a16:creationId xmlns:a16="http://schemas.microsoft.com/office/drawing/2014/main" id="{B4B756DC-3C0D-4E23-B3CB-F7BC497B34CD}"/>
              </a:ext>
            </a:extLst>
          </p:cNvPr>
          <p:cNvCxnSpPr>
            <a:cxnSpLocks/>
          </p:cNvCxnSpPr>
          <p:nvPr/>
        </p:nvCxnSpPr>
        <p:spPr>
          <a:xfrm flipV="1">
            <a:off x="2582080" y="5185444"/>
            <a:ext cx="0" cy="22484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4" name="Straight Connector 653">
            <a:extLst>
              <a:ext uri="{FF2B5EF4-FFF2-40B4-BE49-F238E27FC236}">
                <a16:creationId xmlns:a16="http://schemas.microsoft.com/office/drawing/2014/main" id="{654912DF-DC0F-40EA-BBF4-8EA8558311B9}"/>
              </a:ext>
            </a:extLst>
          </p:cNvPr>
          <p:cNvCxnSpPr>
            <a:cxnSpLocks/>
          </p:cNvCxnSpPr>
          <p:nvPr/>
        </p:nvCxnSpPr>
        <p:spPr>
          <a:xfrm>
            <a:off x="3756645" y="4522051"/>
            <a:ext cx="6824" cy="26678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5" name="TextBox 654">
            <a:extLst>
              <a:ext uri="{FF2B5EF4-FFF2-40B4-BE49-F238E27FC236}">
                <a16:creationId xmlns:a16="http://schemas.microsoft.com/office/drawing/2014/main" id="{6FC1E7A0-0494-4938-B1B0-760EC9273BEA}"/>
              </a:ext>
            </a:extLst>
          </p:cNvPr>
          <p:cNvSpPr txBox="1"/>
          <p:nvPr/>
        </p:nvSpPr>
        <p:spPr>
          <a:xfrm>
            <a:off x="3455556" y="4031143"/>
            <a:ext cx="678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Is Buddhism a religion?</a:t>
            </a:r>
          </a:p>
        </p:txBody>
      </p:sp>
      <p:sp>
        <p:nvSpPr>
          <p:cNvPr id="656" name="TextBox 655">
            <a:extLst>
              <a:ext uri="{FF2B5EF4-FFF2-40B4-BE49-F238E27FC236}">
                <a16:creationId xmlns:a16="http://schemas.microsoft.com/office/drawing/2014/main" id="{CD98C00B-DC5E-4CA6-A984-03F465713B31}"/>
              </a:ext>
            </a:extLst>
          </p:cNvPr>
          <p:cNvSpPr txBox="1"/>
          <p:nvPr/>
        </p:nvSpPr>
        <p:spPr>
          <a:xfrm>
            <a:off x="3645147" y="5385376"/>
            <a:ext cx="10358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What are the rules? The Eightfold Path in Buddhism – how does it fit?</a:t>
            </a:r>
          </a:p>
        </p:txBody>
      </p:sp>
      <p:sp>
        <p:nvSpPr>
          <p:cNvPr id="658" name="TextBox 657">
            <a:extLst>
              <a:ext uri="{FF2B5EF4-FFF2-40B4-BE49-F238E27FC236}">
                <a16:creationId xmlns:a16="http://schemas.microsoft.com/office/drawing/2014/main" id="{CFA510C2-7B12-450D-A605-372E594590DB}"/>
              </a:ext>
            </a:extLst>
          </p:cNvPr>
          <p:cNvSpPr txBox="1"/>
          <p:nvPr/>
        </p:nvSpPr>
        <p:spPr>
          <a:xfrm>
            <a:off x="4438797" y="4001508"/>
            <a:ext cx="1035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Life of Buddha – writing an obituary (literacy link)</a:t>
            </a:r>
          </a:p>
        </p:txBody>
      </p:sp>
      <p:sp>
        <p:nvSpPr>
          <p:cNvPr id="659" name="TextBox 658">
            <a:extLst>
              <a:ext uri="{FF2B5EF4-FFF2-40B4-BE49-F238E27FC236}">
                <a16:creationId xmlns:a16="http://schemas.microsoft.com/office/drawing/2014/main" id="{D4B93DD1-7FD0-4AE8-850A-0C45A763AB81}"/>
              </a:ext>
            </a:extLst>
          </p:cNvPr>
          <p:cNvSpPr txBox="1"/>
          <p:nvPr/>
        </p:nvSpPr>
        <p:spPr>
          <a:xfrm>
            <a:off x="5253741" y="5298947"/>
            <a:ext cx="981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Day in the life: comparing a strict religious life with a lay Buddhist</a:t>
            </a:r>
          </a:p>
        </p:txBody>
      </p:sp>
      <p:cxnSp>
        <p:nvCxnSpPr>
          <p:cNvPr id="660" name="Straight Connector 659">
            <a:extLst>
              <a:ext uri="{FF2B5EF4-FFF2-40B4-BE49-F238E27FC236}">
                <a16:creationId xmlns:a16="http://schemas.microsoft.com/office/drawing/2014/main" id="{4E50602A-F6B8-4E11-B6D2-F50AB4361A08}"/>
              </a:ext>
            </a:extLst>
          </p:cNvPr>
          <p:cNvCxnSpPr>
            <a:cxnSpLocks/>
          </p:cNvCxnSpPr>
          <p:nvPr/>
        </p:nvCxnSpPr>
        <p:spPr>
          <a:xfrm flipV="1">
            <a:off x="5780927" y="5070140"/>
            <a:ext cx="0" cy="2350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1" name="Straight Connector 660">
            <a:extLst>
              <a:ext uri="{FF2B5EF4-FFF2-40B4-BE49-F238E27FC236}">
                <a16:creationId xmlns:a16="http://schemas.microsoft.com/office/drawing/2014/main" id="{D71852D8-1A13-46D5-9ED9-C188B1FC9C13}"/>
              </a:ext>
            </a:extLst>
          </p:cNvPr>
          <p:cNvCxnSpPr>
            <a:cxnSpLocks/>
          </p:cNvCxnSpPr>
          <p:nvPr/>
        </p:nvCxnSpPr>
        <p:spPr>
          <a:xfrm>
            <a:off x="4917324" y="4513693"/>
            <a:ext cx="9096" cy="3535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3" name="TextBox 662">
            <a:extLst>
              <a:ext uri="{FF2B5EF4-FFF2-40B4-BE49-F238E27FC236}">
                <a16:creationId xmlns:a16="http://schemas.microsoft.com/office/drawing/2014/main" id="{C87F4E65-B9C4-4118-8A17-2F0A70243848}"/>
              </a:ext>
            </a:extLst>
          </p:cNvPr>
          <p:cNvSpPr txBox="1"/>
          <p:nvPr/>
        </p:nvSpPr>
        <p:spPr>
          <a:xfrm>
            <a:off x="5820527" y="4117526"/>
            <a:ext cx="8461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Denominations within religions</a:t>
            </a:r>
          </a:p>
        </p:txBody>
      </p:sp>
      <p:sp>
        <p:nvSpPr>
          <p:cNvPr id="664" name="TextBox 663">
            <a:extLst>
              <a:ext uri="{FF2B5EF4-FFF2-40B4-BE49-F238E27FC236}">
                <a16:creationId xmlns:a16="http://schemas.microsoft.com/office/drawing/2014/main" id="{F6B0098E-A6F0-40FF-B837-67CDC8586C1A}"/>
              </a:ext>
            </a:extLst>
          </p:cNvPr>
          <p:cNvSpPr txBox="1"/>
          <p:nvPr/>
        </p:nvSpPr>
        <p:spPr>
          <a:xfrm>
            <a:off x="7764557" y="5329464"/>
            <a:ext cx="603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Term 1: Learning summary</a:t>
            </a:r>
          </a:p>
        </p:txBody>
      </p:sp>
      <p:sp>
        <p:nvSpPr>
          <p:cNvPr id="665" name="TextBox 664">
            <a:extLst>
              <a:ext uri="{FF2B5EF4-FFF2-40B4-BE49-F238E27FC236}">
                <a16:creationId xmlns:a16="http://schemas.microsoft.com/office/drawing/2014/main" id="{5A02EE1F-6FC1-427A-AE8E-D98038ACA9EE}"/>
              </a:ext>
            </a:extLst>
          </p:cNvPr>
          <p:cNvSpPr txBox="1"/>
          <p:nvPr/>
        </p:nvSpPr>
        <p:spPr>
          <a:xfrm>
            <a:off x="6447412" y="5408690"/>
            <a:ext cx="731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Nirvana: what it means to a Buddhist</a:t>
            </a:r>
          </a:p>
        </p:txBody>
      </p:sp>
      <p:cxnSp>
        <p:nvCxnSpPr>
          <p:cNvPr id="666" name="Straight Connector 665">
            <a:extLst>
              <a:ext uri="{FF2B5EF4-FFF2-40B4-BE49-F238E27FC236}">
                <a16:creationId xmlns:a16="http://schemas.microsoft.com/office/drawing/2014/main" id="{19AED11F-99FB-48BD-8EE7-538D5AFF930F}"/>
              </a:ext>
            </a:extLst>
          </p:cNvPr>
          <p:cNvCxnSpPr>
            <a:cxnSpLocks/>
          </p:cNvCxnSpPr>
          <p:nvPr/>
        </p:nvCxnSpPr>
        <p:spPr>
          <a:xfrm flipV="1">
            <a:off x="6806561" y="5013006"/>
            <a:ext cx="0" cy="4135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0" name="Straight Connector 669">
            <a:extLst>
              <a:ext uri="{FF2B5EF4-FFF2-40B4-BE49-F238E27FC236}">
                <a16:creationId xmlns:a16="http://schemas.microsoft.com/office/drawing/2014/main" id="{9637F0F5-2C07-45EA-BAFE-6D32F9DD4CDF}"/>
              </a:ext>
            </a:extLst>
          </p:cNvPr>
          <p:cNvCxnSpPr>
            <a:cxnSpLocks/>
          </p:cNvCxnSpPr>
          <p:nvPr/>
        </p:nvCxnSpPr>
        <p:spPr>
          <a:xfrm>
            <a:off x="6235628" y="4438288"/>
            <a:ext cx="0" cy="4768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2" name="TextBox 671">
            <a:extLst>
              <a:ext uri="{FF2B5EF4-FFF2-40B4-BE49-F238E27FC236}">
                <a16:creationId xmlns:a16="http://schemas.microsoft.com/office/drawing/2014/main" id="{AAB1D914-46BE-4C1E-A935-00AA70938D7F}"/>
              </a:ext>
            </a:extLst>
          </p:cNvPr>
          <p:cNvSpPr txBox="1"/>
          <p:nvPr/>
        </p:nvSpPr>
        <p:spPr>
          <a:xfrm>
            <a:off x="7142066" y="3335697"/>
            <a:ext cx="821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Denominations: what are they and why so many?</a:t>
            </a:r>
          </a:p>
        </p:txBody>
      </p:sp>
      <p:sp>
        <p:nvSpPr>
          <p:cNvPr id="678" name="TextBox 677">
            <a:extLst>
              <a:ext uri="{FF2B5EF4-FFF2-40B4-BE49-F238E27FC236}">
                <a16:creationId xmlns:a16="http://schemas.microsoft.com/office/drawing/2014/main" id="{37999913-F6C0-4A16-B7C1-FEB9E8A1B0BC}"/>
              </a:ext>
            </a:extLst>
          </p:cNvPr>
          <p:cNvSpPr txBox="1"/>
          <p:nvPr/>
        </p:nvSpPr>
        <p:spPr>
          <a:xfrm>
            <a:off x="8566351" y="2309349"/>
            <a:ext cx="7176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History of Christianity: how did we get to where we are now?</a:t>
            </a:r>
          </a:p>
        </p:txBody>
      </p:sp>
      <p:sp>
        <p:nvSpPr>
          <p:cNvPr id="679" name="TextBox 678">
            <a:extLst>
              <a:ext uri="{FF2B5EF4-FFF2-40B4-BE49-F238E27FC236}">
                <a16:creationId xmlns:a16="http://schemas.microsoft.com/office/drawing/2014/main" id="{B6CAF9F9-8C73-4B3D-9456-24D557941FA7}"/>
              </a:ext>
            </a:extLst>
          </p:cNvPr>
          <p:cNvSpPr txBox="1"/>
          <p:nvPr/>
        </p:nvSpPr>
        <p:spPr>
          <a:xfrm>
            <a:off x="7113450" y="1871844"/>
            <a:ext cx="907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Christian symbolism: why is it important?</a:t>
            </a:r>
          </a:p>
        </p:txBody>
      </p:sp>
      <p:sp>
        <p:nvSpPr>
          <p:cNvPr id="680" name="TextBox 679">
            <a:extLst>
              <a:ext uri="{FF2B5EF4-FFF2-40B4-BE49-F238E27FC236}">
                <a16:creationId xmlns:a16="http://schemas.microsoft.com/office/drawing/2014/main" id="{2B9BFBB5-86F1-4A44-A8F7-08A581107616}"/>
              </a:ext>
            </a:extLst>
          </p:cNvPr>
          <p:cNvSpPr txBox="1"/>
          <p:nvPr/>
        </p:nvSpPr>
        <p:spPr>
          <a:xfrm>
            <a:off x="6377195" y="3218175"/>
            <a:ext cx="886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Baptism: how does it work? A comparison</a:t>
            </a:r>
          </a:p>
        </p:txBody>
      </p:sp>
      <p:sp>
        <p:nvSpPr>
          <p:cNvPr id="681" name="TextBox 680">
            <a:extLst>
              <a:ext uri="{FF2B5EF4-FFF2-40B4-BE49-F238E27FC236}">
                <a16:creationId xmlns:a16="http://schemas.microsoft.com/office/drawing/2014/main" id="{C61CE08E-6B65-49EB-B391-7B49C618905C}"/>
              </a:ext>
            </a:extLst>
          </p:cNvPr>
          <p:cNvSpPr txBox="1"/>
          <p:nvPr/>
        </p:nvSpPr>
        <p:spPr>
          <a:xfrm>
            <a:off x="5780927" y="1914058"/>
            <a:ext cx="1047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One church or many churches? What would be best?</a:t>
            </a:r>
          </a:p>
        </p:txBody>
      </p:sp>
      <p:sp>
        <p:nvSpPr>
          <p:cNvPr id="683" name="TextBox 682">
            <a:extLst>
              <a:ext uri="{FF2B5EF4-FFF2-40B4-BE49-F238E27FC236}">
                <a16:creationId xmlns:a16="http://schemas.microsoft.com/office/drawing/2014/main" id="{05BC2023-5F3C-420F-A30F-4370F02668FE}"/>
              </a:ext>
            </a:extLst>
          </p:cNvPr>
          <p:cNvSpPr txBox="1"/>
          <p:nvPr/>
        </p:nvSpPr>
        <p:spPr>
          <a:xfrm>
            <a:off x="5247983" y="3253017"/>
            <a:ext cx="846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Term 2: Learning summary</a:t>
            </a:r>
          </a:p>
        </p:txBody>
      </p:sp>
      <p:cxnSp>
        <p:nvCxnSpPr>
          <p:cNvPr id="684" name="Straight Connector 683">
            <a:extLst>
              <a:ext uri="{FF2B5EF4-FFF2-40B4-BE49-F238E27FC236}">
                <a16:creationId xmlns:a16="http://schemas.microsoft.com/office/drawing/2014/main" id="{6EC0EF18-61C3-4ABD-9EF9-F1AB317163D4}"/>
              </a:ext>
            </a:extLst>
          </p:cNvPr>
          <p:cNvCxnSpPr>
            <a:cxnSpLocks/>
          </p:cNvCxnSpPr>
          <p:nvPr/>
        </p:nvCxnSpPr>
        <p:spPr>
          <a:xfrm flipV="1">
            <a:off x="3327434" y="2938690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5" name="TextBox 684">
            <a:extLst>
              <a:ext uri="{FF2B5EF4-FFF2-40B4-BE49-F238E27FC236}">
                <a16:creationId xmlns:a16="http://schemas.microsoft.com/office/drawing/2014/main" id="{4AD4460C-6D31-4604-8CDB-5E7BCC3687E8}"/>
              </a:ext>
            </a:extLst>
          </p:cNvPr>
          <p:cNvSpPr txBox="1"/>
          <p:nvPr/>
        </p:nvSpPr>
        <p:spPr>
          <a:xfrm>
            <a:off x="2810080" y="3236158"/>
            <a:ext cx="1047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What’s special about the synagogue?</a:t>
            </a:r>
          </a:p>
        </p:txBody>
      </p:sp>
      <p:sp>
        <p:nvSpPr>
          <p:cNvPr id="686" name="TextBox 685">
            <a:extLst>
              <a:ext uri="{FF2B5EF4-FFF2-40B4-BE49-F238E27FC236}">
                <a16:creationId xmlns:a16="http://schemas.microsoft.com/office/drawing/2014/main" id="{791BA37E-B81D-46F0-8EBE-B7F11330C1B2}"/>
              </a:ext>
            </a:extLst>
          </p:cNvPr>
          <p:cNvSpPr txBox="1"/>
          <p:nvPr/>
        </p:nvSpPr>
        <p:spPr>
          <a:xfrm>
            <a:off x="3397565" y="1707501"/>
            <a:ext cx="936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Judaism and Christianity: what’s the link?</a:t>
            </a:r>
          </a:p>
        </p:txBody>
      </p:sp>
      <p:sp>
        <p:nvSpPr>
          <p:cNvPr id="687" name="TextBox 686">
            <a:extLst>
              <a:ext uri="{FF2B5EF4-FFF2-40B4-BE49-F238E27FC236}">
                <a16:creationId xmlns:a16="http://schemas.microsoft.com/office/drawing/2014/main" id="{2C967AA3-B2A9-4D7F-9894-07E685F180F7}"/>
              </a:ext>
            </a:extLst>
          </p:cNvPr>
          <p:cNvSpPr txBox="1"/>
          <p:nvPr/>
        </p:nvSpPr>
        <p:spPr>
          <a:xfrm>
            <a:off x="280229" y="3101936"/>
            <a:ext cx="119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How do the celebrations compare?</a:t>
            </a:r>
          </a:p>
          <a:p>
            <a:pPr algn="ctr"/>
            <a:endParaRPr lang="en-US" sz="800" dirty="0"/>
          </a:p>
        </p:txBody>
      </p:sp>
      <p:sp>
        <p:nvSpPr>
          <p:cNvPr id="688" name="TextBox 687">
            <a:extLst>
              <a:ext uri="{FF2B5EF4-FFF2-40B4-BE49-F238E27FC236}">
                <a16:creationId xmlns:a16="http://schemas.microsoft.com/office/drawing/2014/main" id="{5E273631-5F36-4DFC-91F7-88758D736B8F}"/>
              </a:ext>
            </a:extLst>
          </p:cNvPr>
          <p:cNvSpPr txBox="1"/>
          <p:nvPr/>
        </p:nvSpPr>
        <p:spPr>
          <a:xfrm>
            <a:off x="1596566" y="3238336"/>
            <a:ext cx="1047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Where in the world? How Judaism fits into society today</a:t>
            </a:r>
          </a:p>
        </p:txBody>
      </p:sp>
      <p:sp>
        <p:nvSpPr>
          <p:cNvPr id="689" name="TextBox 688">
            <a:extLst>
              <a:ext uri="{FF2B5EF4-FFF2-40B4-BE49-F238E27FC236}">
                <a16:creationId xmlns:a16="http://schemas.microsoft.com/office/drawing/2014/main" id="{837FE9D6-29E0-4BF0-B8AF-5B87941DB592}"/>
              </a:ext>
            </a:extLst>
          </p:cNvPr>
          <p:cNvSpPr txBox="1"/>
          <p:nvPr/>
        </p:nvSpPr>
        <p:spPr>
          <a:xfrm>
            <a:off x="2065697" y="1890209"/>
            <a:ext cx="10991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What are the origins of Shabbat?</a:t>
            </a:r>
          </a:p>
        </p:txBody>
      </p:sp>
      <p:sp>
        <p:nvSpPr>
          <p:cNvPr id="690" name="TextBox 689">
            <a:extLst>
              <a:ext uri="{FF2B5EF4-FFF2-40B4-BE49-F238E27FC236}">
                <a16:creationId xmlns:a16="http://schemas.microsoft.com/office/drawing/2014/main" id="{A3FCECBB-0344-4758-8889-8FB546FAC018}"/>
              </a:ext>
            </a:extLst>
          </p:cNvPr>
          <p:cNvSpPr txBox="1"/>
          <p:nvPr/>
        </p:nvSpPr>
        <p:spPr>
          <a:xfrm>
            <a:off x="249599" y="1707501"/>
            <a:ext cx="706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Exploring the Holocaust and it’s impact on Jews</a:t>
            </a:r>
          </a:p>
        </p:txBody>
      </p:sp>
      <p:sp>
        <p:nvSpPr>
          <p:cNvPr id="691" name="TextBox 690">
            <a:extLst>
              <a:ext uri="{FF2B5EF4-FFF2-40B4-BE49-F238E27FC236}">
                <a16:creationId xmlns:a16="http://schemas.microsoft.com/office/drawing/2014/main" id="{9C1AEE50-F390-45DC-B7DA-94B13C2978F4}"/>
              </a:ext>
            </a:extLst>
          </p:cNvPr>
          <p:cNvSpPr txBox="1"/>
          <p:nvPr/>
        </p:nvSpPr>
        <p:spPr>
          <a:xfrm>
            <a:off x="1689469" y="1265802"/>
            <a:ext cx="694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Term 3: Learning summary</a:t>
            </a:r>
          </a:p>
        </p:txBody>
      </p: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1839415" y="487940"/>
            <a:ext cx="596167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96" name="Straight Connector 695">
            <a:extLst>
              <a:ext uri="{FF2B5EF4-FFF2-40B4-BE49-F238E27FC236}">
                <a16:creationId xmlns:a16="http://schemas.microsoft.com/office/drawing/2014/main" id="{6D349082-5151-478A-B7D7-CA40F33C8B63}"/>
              </a:ext>
            </a:extLst>
          </p:cNvPr>
          <p:cNvCxnSpPr>
            <a:cxnSpLocks/>
          </p:cNvCxnSpPr>
          <p:nvPr/>
        </p:nvCxnSpPr>
        <p:spPr>
          <a:xfrm>
            <a:off x="2622861" y="2279429"/>
            <a:ext cx="7309" cy="27491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7" name="Straight Connector 696">
            <a:extLst>
              <a:ext uri="{FF2B5EF4-FFF2-40B4-BE49-F238E27FC236}">
                <a16:creationId xmlns:a16="http://schemas.microsoft.com/office/drawing/2014/main" id="{A054A87E-1802-4456-87F2-C253690ACA74}"/>
              </a:ext>
            </a:extLst>
          </p:cNvPr>
          <p:cNvCxnSpPr>
            <a:cxnSpLocks/>
          </p:cNvCxnSpPr>
          <p:nvPr/>
        </p:nvCxnSpPr>
        <p:spPr>
          <a:xfrm flipV="1">
            <a:off x="2114179" y="2911783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8" name="Straight Connector 697">
            <a:extLst>
              <a:ext uri="{FF2B5EF4-FFF2-40B4-BE49-F238E27FC236}">
                <a16:creationId xmlns:a16="http://schemas.microsoft.com/office/drawing/2014/main" id="{82114DC5-2A93-4F5B-B516-78F30C55F4AC}"/>
              </a:ext>
            </a:extLst>
          </p:cNvPr>
          <p:cNvCxnSpPr>
            <a:cxnSpLocks/>
          </p:cNvCxnSpPr>
          <p:nvPr/>
        </p:nvCxnSpPr>
        <p:spPr>
          <a:xfrm flipV="1">
            <a:off x="906424" y="2619836"/>
            <a:ext cx="475192" cy="4648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0" name="Straight Connector 699">
            <a:extLst>
              <a:ext uri="{FF2B5EF4-FFF2-40B4-BE49-F238E27FC236}">
                <a16:creationId xmlns:a16="http://schemas.microsoft.com/office/drawing/2014/main" id="{0AB0D70E-B10F-4087-95B9-B201F518328B}"/>
              </a:ext>
            </a:extLst>
          </p:cNvPr>
          <p:cNvCxnSpPr>
            <a:cxnSpLocks/>
          </p:cNvCxnSpPr>
          <p:nvPr/>
        </p:nvCxnSpPr>
        <p:spPr>
          <a:xfrm>
            <a:off x="840520" y="2093637"/>
            <a:ext cx="43515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6" name="Straight Connector 705">
            <a:extLst>
              <a:ext uri="{FF2B5EF4-FFF2-40B4-BE49-F238E27FC236}">
                <a16:creationId xmlns:a16="http://schemas.microsoft.com/office/drawing/2014/main" id="{06898071-8253-4C2A-BD46-12561230F1F7}"/>
              </a:ext>
            </a:extLst>
          </p:cNvPr>
          <p:cNvCxnSpPr>
            <a:cxnSpLocks/>
          </p:cNvCxnSpPr>
          <p:nvPr/>
        </p:nvCxnSpPr>
        <p:spPr>
          <a:xfrm flipH="1">
            <a:off x="1275675" y="1467012"/>
            <a:ext cx="534109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8" name="Picture 717" descr="A close up of a logo&#10;&#10;Description automatically generated">
            <a:extLst>
              <a:ext uri="{FF2B5EF4-FFF2-40B4-BE49-F238E27FC236}">
                <a16:creationId xmlns:a16="http://schemas.microsoft.com/office/drawing/2014/main" id="{034D8F6B-A3B0-489C-8109-60780B2A767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79"/>
          <a:stretch/>
        </p:blipFill>
        <p:spPr>
          <a:xfrm>
            <a:off x="1019767" y="3493858"/>
            <a:ext cx="563489" cy="445841"/>
          </a:xfrm>
          <a:prstGeom prst="rect">
            <a:avLst/>
          </a:prstGeom>
        </p:spPr>
      </p:pic>
      <p:pic>
        <p:nvPicPr>
          <p:cNvPr id="750" name="Picture 749" descr="A close up of a logo&#10;&#10;Description automatically generated">
            <a:extLst>
              <a:ext uri="{FF2B5EF4-FFF2-40B4-BE49-F238E27FC236}">
                <a16:creationId xmlns:a16="http://schemas.microsoft.com/office/drawing/2014/main" id="{1986A4DE-44F2-448D-93CD-ED4DD52EDCC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7"/>
          <a:stretch/>
        </p:blipFill>
        <p:spPr>
          <a:xfrm>
            <a:off x="7549487" y="8007663"/>
            <a:ext cx="750824" cy="5894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C863C2-0F07-4BB5-89CA-AB588A90BD82}"/>
              </a:ext>
            </a:extLst>
          </p:cNvPr>
          <p:cNvSpPr txBox="1"/>
          <p:nvPr/>
        </p:nvSpPr>
        <p:spPr>
          <a:xfrm>
            <a:off x="1528500" y="553720"/>
            <a:ext cx="13148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chemeClr val="bg1"/>
                </a:solidFill>
              </a:rPr>
              <a:t>Ready for</a:t>
            </a:r>
          </a:p>
          <a:p>
            <a:pPr algn="ctr"/>
            <a:r>
              <a:rPr lang="en-GB" sz="1100" dirty="0">
                <a:solidFill>
                  <a:schemeClr val="bg1"/>
                </a:solidFill>
              </a:rPr>
              <a:t>High School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E53AD2-8FA3-47AF-A26D-259C3B2170C7}"/>
              </a:ext>
            </a:extLst>
          </p:cNvPr>
          <p:cNvSpPr txBox="1"/>
          <p:nvPr/>
        </p:nvSpPr>
        <p:spPr>
          <a:xfrm>
            <a:off x="3819282" y="15692836"/>
            <a:ext cx="3385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Term 1: How are nature and the seasons significant for religion and world views?</a:t>
            </a:r>
          </a:p>
        </p:txBody>
      </p:sp>
      <p:sp>
        <p:nvSpPr>
          <p:cNvPr id="310" name="TextBox 309">
            <a:extLst>
              <a:ext uri="{FF2B5EF4-FFF2-40B4-BE49-F238E27FC236}">
                <a16:creationId xmlns:a16="http://schemas.microsoft.com/office/drawing/2014/main" id="{D412AF4B-F89D-4C00-B718-AD386BE0593E}"/>
              </a:ext>
            </a:extLst>
          </p:cNvPr>
          <p:cNvSpPr txBox="1"/>
          <p:nvPr/>
        </p:nvSpPr>
        <p:spPr>
          <a:xfrm>
            <a:off x="4754132" y="14835509"/>
            <a:ext cx="885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What makes up our world? (numeracy link)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A7FCB6-975B-47BB-8BD7-89AE14D0B5D6}"/>
              </a:ext>
            </a:extLst>
          </p:cNvPr>
          <p:cNvSpPr txBox="1"/>
          <p:nvPr/>
        </p:nvSpPr>
        <p:spPr>
          <a:xfrm>
            <a:off x="1458589" y="13402263"/>
            <a:ext cx="4009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Term 3: </a:t>
            </a:r>
            <a:r>
              <a:rPr lang="en-US" sz="1400" dirty="0">
                <a:solidFill>
                  <a:schemeClr val="bg1"/>
                </a:solidFill>
              </a:rPr>
              <a:t>What or who is ‘God’ and how is the divine understood in theistic worldviews?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315" name="TextBox 314">
            <a:extLst>
              <a:ext uri="{FF2B5EF4-FFF2-40B4-BE49-F238E27FC236}">
                <a16:creationId xmlns:a16="http://schemas.microsoft.com/office/drawing/2014/main" id="{B6A83B68-85A9-4216-AC32-1E1791D17C51}"/>
              </a:ext>
            </a:extLst>
          </p:cNvPr>
          <p:cNvSpPr txBox="1"/>
          <p:nvPr/>
        </p:nvSpPr>
        <p:spPr>
          <a:xfrm>
            <a:off x="375157" y="16075262"/>
            <a:ext cx="881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Using a religious text: how to find what’s relevant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500F0D2-D1E0-4A80-B869-39406FA09CFA}"/>
              </a:ext>
            </a:extLst>
          </p:cNvPr>
          <p:cNvSpPr txBox="1"/>
          <p:nvPr/>
        </p:nvSpPr>
        <p:spPr>
          <a:xfrm rot="16011284">
            <a:off x="7609687" y="12169842"/>
            <a:ext cx="1969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Term 4: </a:t>
            </a:r>
            <a:r>
              <a:rPr lang="en-US" sz="1400" dirty="0">
                <a:solidFill>
                  <a:schemeClr val="bg1"/>
                </a:solidFill>
              </a:rPr>
              <a:t>What is it like to follow God?</a:t>
            </a:r>
            <a:endParaRPr lang="en-GB" sz="1400" dirty="0">
              <a:solidFill>
                <a:schemeClr val="bg1"/>
              </a:solidFill>
            </a:endParaRPr>
          </a:p>
        </p:txBody>
      </p:sp>
      <p:cxnSp>
        <p:nvCxnSpPr>
          <p:cNvPr id="330" name="Straight Connector 329">
            <a:extLst>
              <a:ext uri="{FF2B5EF4-FFF2-40B4-BE49-F238E27FC236}">
                <a16:creationId xmlns:a16="http://schemas.microsoft.com/office/drawing/2014/main" id="{30FB132F-C7A5-4ED6-B0D9-6F46F9D66F86}"/>
              </a:ext>
            </a:extLst>
          </p:cNvPr>
          <p:cNvCxnSpPr>
            <a:cxnSpLocks/>
          </p:cNvCxnSpPr>
          <p:nvPr/>
        </p:nvCxnSpPr>
        <p:spPr>
          <a:xfrm flipH="1" flipV="1">
            <a:off x="5906020" y="13756524"/>
            <a:ext cx="1078" cy="3404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1" name="TextBox 330">
            <a:extLst>
              <a:ext uri="{FF2B5EF4-FFF2-40B4-BE49-F238E27FC236}">
                <a16:creationId xmlns:a16="http://schemas.microsoft.com/office/drawing/2014/main" id="{3B5F57D0-375A-4083-9EEF-998057252C67}"/>
              </a:ext>
            </a:extLst>
          </p:cNvPr>
          <p:cNvSpPr txBox="1"/>
          <p:nvPr/>
        </p:nvSpPr>
        <p:spPr>
          <a:xfrm>
            <a:off x="5507013" y="14292896"/>
            <a:ext cx="872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Where does Islam fit into our society?</a:t>
            </a:r>
          </a:p>
        </p:txBody>
      </p:sp>
      <p:sp>
        <p:nvSpPr>
          <p:cNvPr id="333" name="TextBox 332">
            <a:extLst>
              <a:ext uri="{FF2B5EF4-FFF2-40B4-BE49-F238E27FC236}">
                <a16:creationId xmlns:a16="http://schemas.microsoft.com/office/drawing/2014/main" id="{CF01BF8A-A27D-47A7-83A0-67BCF20E0972}"/>
              </a:ext>
            </a:extLst>
          </p:cNvPr>
          <p:cNvSpPr txBox="1"/>
          <p:nvPr/>
        </p:nvSpPr>
        <p:spPr>
          <a:xfrm>
            <a:off x="4961057" y="11908814"/>
            <a:ext cx="859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Where can we search for answers to our own ‘big questions’?</a:t>
            </a:r>
          </a:p>
        </p:txBody>
      </p:sp>
      <p:pic>
        <p:nvPicPr>
          <p:cNvPr id="38" name="Graphic 37" descr="Easel">
            <a:extLst>
              <a:ext uri="{FF2B5EF4-FFF2-40B4-BE49-F238E27FC236}">
                <a16:creationId xmlns:a16="http://schemas.microsoft.com/office/drawing/2014/main" id="{5FFCCF19-596E-41D2-9E7A-CF25DD26763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38834" y="11819368"/>
            <a:ext cx="630600" cy="630600"/>
          </a:xfrm>
          <a:prstGeom prst="rect">
            <a:avLst/>
          </a:prstGeom>
        </p:spPr>
      </p:pic>
      <p:pic>
        <p:nvPicPr>
          <p:cNvPr id="40" name="Graphic 39" descr="Maze">
            <a:extLst>
              <a:ext uri="{FF2B5EF4-FFF2-40B4-BE49-F238E27FC236}">
                <a16:creationId xmlns:a16="http://schemas.microsoft.com/office/drawing/2014/main" id="{5CE6F382-D4D5-413D-8077-A9EDD1A0846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20600384">
            <a:off x="4650176" y="11855381"/>
            <a:ext cx="419909" cy="419909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98081E78-A00C-4CA9-BD18-CC1DF6A30E56}"/>
              </a:ext>
            </a:extLst>
          </p:cNvPr>
          <p:cNvSpPr txBox="1"/>
          <p:nvPr/>
        </p:nvSpPr>
        <p:spPr>
          <a:xfrm>
            <a:off x="4030081" y="9147302"/>
            <a:ext cx="3287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Term 1:</a:t>
            </a:r>
            <a:r>
              <a:rPr lang="en-US" sz="1400" dirty="0">
                <a:solidFill>
                  <a:schemeClr val="bg1"/>
                </a:solidFill>
              </a:rPr>
              <a:t>What kind of world did Jesus want? 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CA6AFF9-127C-4D26-9B8B-28B643038B58}"/>
              </a:ext>
            </a:extLst>
          </p:cNvPr>
          <p:cNvSpPr txBox="1"/>
          <p:nvPr/>
        </p:nvSpPr>
        <p:spPr>
          <a:xfrm>
            <a:off x="8178726" y="6733778"/>
            <a:ext cx="923330" cy="245179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Term 2: </a:t>
            </a:r>
            <a:r>
              <a:rPr lang="en-US" sz="1200" dirty="0">
                <a:solidFill>
                  <a:schemeClr val="bg1"/>
                </a:solidFill>
              </a:rPr>
              <a:t>What can religion and worldviews tell us about conflict, peace, forgiveness and reconciliation and is that important? </a:t>
            </a:r>
            <a:endParaRPr lang="en-GB" sz="1200" dirty="0">
              <a:solidFill>
                <a:schemeClr val="bg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61C9FC7-5C4D-465A-8AA0-1B9569FBA5B0}"/>
              </a:ext>
            </a:extLst>
          </p:cNvPr>
          <p:cNvSpPr txBox="1"/>
          <p:nvPr/>
        </p:nvSpPr>
        <p:spPr>
          <a:xfrm>
            <a:off x="2769865" y="6988188"/>
            <a:ext cx="41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Term 3: </a:t>
            </a:r>
            <a:r>
              <a:rPr lang="en-US" sz="1400" dirty="0">
                <a:solidFill>
                  <a:schemeClr val="bg1"/>
                </a:solidFill>
              </a:rPr>
              <a:t>Why do Christians call the day Jesus died ‘Good Friday’?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355" name="TextBox 354">
            <a:extLst>
              <a:ext uri="{FF2B5EF4-FFF2-40B4-BE49-F238E27FC236}">
                <a16:creationId xmlns:a16="http://schemas.microsoft.com/office/drawing/2014/main" id="{343D0D84-E539-49E9-B126-4F2FD111C5AC}"/>
              </a:ext>
            </a:extLst>
          </p:cNvPr>
          <p:cNvSpPr txBox="1"/>
          <p:nvPr/>
        </p:nvSpPr>
        <p:spPr>
          <a:xfrm>
            <a:off x="5860317" y="6077479"/>
            <a:ext cx="682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Where Hinduism fits into society today</a:t>
            </a:r>
          </a:p>
        </p:txBody>
      </p:sp>
      <p:cxnSp>
        <p:nvCxnSpPr>
          <p:cNvPr id="356" name="Straight Connector 355">
            <a:extLst>
              <a:ext uri="{FF2B5EF4-FFF2-40B4-BE49-F238E27FC236}">
                <a16:creationId xmlns:a16="http://schemas.microsoft.com/office/drawing/2014/main" id="{1A98DDDC-C65D-465A-A4DD-76039A617798}"/>
              </a:ext>
            </a:extLst>
          </p:cNvPr>
          <p:cNvCxnSpPr>
            <a:cxnSpLocks/>
          </p:cNvCxnSpPr>
          <p:nvPr/>
        </p:nvCxnSpPr>
        <p:spPr>
          <a:xfrm>
            <a:off x="6207758" y="6772843"/>
            <a:ext cx="0" cy="3061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DE630CD-EE8B-491C-BC03-CF8383EF4939}"/>
              </a:ext>
            </a:extLst>
          </p:cNvPr>
          <p:cNvSpPr txBox="1"/>
          <p:nvPr/>
        </p:nvSpPr>
        <p:spPr>
          <a:xfrm>
            <a:off x="2172965" y="4828144"/>
            <a:ext cx="4027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Term 4: </a:t>
            </a:r>
            <a:r>
              <a:rPr lang="en-US" sz="1400" dirty="0">
                <a:solidFill>
                  <a:schemeClr val="bg1"/>
                </a:solidFill>
              </a:rPr>
              <a:t>Do you have to be part of a community to express an </a:t>
            </a:r>
            <a:r>
              <a:rPr lang="en-US" sz="1400" dirty="0" err="1">
                <a:solidFill>
                  <a:schemeClr val="bg1"/>
                </a:solidFill>
              </a:rPr>
              <a:t>organised</a:t>
            </a:r>
            <a:r>
              <a:rPr lang="en-US" sz="1400" dirty="0">
                <a:solidFill>
                  <a:schemeClr val="bg1"/>
                </a:solidFill>
              </a:rPr>
              <a:t> worldview? 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AFBD37-CBB9-43B9-B11F-3C22FE37940C}"/>
              </a:ext>
            </a:extLst>
          </p:cNvPr>
          <p:cNvSpPr txBox="1"/>
          <p:nvPr/>
        </p:nvSpPr>
        <p:spPr>
          <a:xfrm>
            <a:off x="8074901" y="2600730"/>
            <a:ext cx="400110" cy="253341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Term :s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642FD82-9DD9-431D-91AD-12C84DCC0FCA}"/>
              </a:ext>
            </a:extLst>
          </p:cNvPr>
          <p:cNvSpPr txBox="1"/>
          <p:nvPr/>
        </p:nvSpPr>
        <p:spPr>
          <a:xfrm>
            <a:off x="1638812" y="2613857"/>
            <a:ext cx="29026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Term 3: Judaism and the Holocaust</a:t>
            </a:r>
          </a:p>
        </p:txBody>
      </p:sp>
      <p:pic>
        <p:nvPicPr>
          <p:cNvPr id="22" name="Graphic 21" descr="Venn diagram">
            <a:extLst>
              <a:ext uri="{FF2B5EF4-FFF2-40B4-BE49-F238E27FC236}">
                <a16:creationId xmlns:a16="http://schemas.microsoft.com/office/drawing/2014/main" id="{3E6487A1-DA1B-4019-B584-D90B7156C8F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147645" y="3266950"/>
            <a:ext cx="358851" cy="358851"/>
          </a:xfrm>
          <a:prstGeom prst="rect">
            <a:avLst/>
          </a:prstGeom>
        </p:spPr>
      </p:pic>
      <p:pic>
        <p:nvPicPr>
          <p:cNvPr id="24" name="Graphic 23" descr="Gong">
            <a:extLst>
              <a:ext uri="{FF2B5EF4-FFF2-40B4-BE49-F238E27FC236}">
                <a16:creationId xmlns:a16="http://schemas.microsoft.com/office/drawing/2014/main" id="{910ADBC2-AAD3-4C24-AA78-5676C333ED93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943751" y="5333115"/>
            <a:ext cx="402358" cy="402358"/>
          </a:xfrm>
          <a:prstGeom prst="rect">
            <a:avLst/>
          </a:prstGeom>
        </p:spPr>
      </p:pic>
      <p:pic>
        <p:nvPicPr>
          <p:cNvPr id="26" name="Graphic 25" descr="Cheers">
            <a:extLst>
              <a:ext uri="{FF2B5EF4-FFF2-40B4-BE49-F238E27FC236}">
                <a16:creationId xmlns:a16="http://schemas.microsoft.com/office/drawing/2014/main" id="{815A4067-C846-419F-B118-B9FB4110F9BB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6565508" y="7575585"/>
            <a:ext cx="457200" cy="457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87D2838-1EEE-4CA6-82A2-9A1781073B8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403010" y="14581575"/>
            <a:ext cx="1019175" cy="1819275"/>
          </a:xfrm>
          <a:prstGeom prst="rect">
            <a:avLst/>
          </a:prstGeom>
        </p:spPr>
      </p:pic>
      <p:sp>
        <p:nvSpPr>
          <p:cNvPr id="198" name="TextBox 197">
            <a:extLst>
              <a:ext uri="{FF2B5EF4-FFF2-40B4-BE49-F238E27FC236}">
                <a16:creationId xmlns:a16="http://schemas.microsoft.com/office/drawing/2014/main" id="{1CB11BE1-1ABF-4543-A350-F2674BF341DD}"/>
              </a:ext>
            </a:extLst>
          </p:cNvPr>
          <p:cNvSpPr txBox="1"/>
          <p:nvPr/>
        </p:nvSpPr>
        <p:spPr>
          <a:xfrm>
            <a:off x="1341714" y="15655957"/>
            <a:ext cx="2467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Term 2: What can Christians learn from the Creation Story</a:t>
            </a:r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id="{F423F9DF-DF00-4E6B-A7D9-0570FE3E6F6A}"/>
              </a:ext>
            </a:extLst>
          </p:cNvPr>
          <p:cNvSpPr txBox="1"/>
          <p:nvPr/>
        </p:nvSpPr>
        <p:spPr>
          <a:xfrm rot="16200000">
            <a:off x="-86024" y="10056613"/>
            <a:ext cx="2875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How might your religion lead you to do hard things for good reasons? 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05" name="TextBox 204">
            <a:extLst>
              <a:ext uri="{FF2B5EF4-FFF2-40B4-BE49-F238E27FC236}">
                <a16:creationId xmlns:a16="http://schemas.microsoft.com/office/drawing/2014/main" id="{9DF011CA-262D-43AD-A293-694AF52E4210}"/>
              </a:ext>
            </a:extLst>
          </p:cNvPr>
          <p:cNvSpPr txBox="1"/>
          <p:nvPr/>
        </p:nvSpPr>
        <p:spPr>
          <a:xfrm>
            <a:off x="3290790" y="11245714"/>
            <a:ext cx="37438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Term 5: What is it like to follow God (2)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6d99e74-4f6c-4348-b715-394716cc7ff0">
      <Terms xmlns="http://schemas.microsoft.com/office/infopath/2007/PartnerControls"/>
    </lcf76f155ced4ddcb4097134ff3c332f>
    <TaxCatchAll xmlns="e57552ae-8e54-4390-9b08-398123f0ad7a" xsi:nil="true"/>
    <CarolineTaylor xmlns="f6d99e74-4f6c-4348-b715-394716cc7ff0">
      <UserInfo>
        <DisplayName/>
        <AccountId xsi:nil="true"/>
        <AccountType/>
      </UserInfo>
    </CarolineTaylor>
    <_Flow_SignoffStatus xmlns="f6d99e74-4f6c-4348-b715-394716cc7ff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1408007CBD71489F95A8D7878A6B20" ma:contentTypeVersion="26" ma:contentTypeDescription="Create a new document." ma:contentTypeScope="" ma:versionID="5baca1eb1f0f76d40b59f8126bc9852c">
  <xsd:schema xmlns:xsd="http://www.w3.org/2001/XMLSchema" xmlns:xs="http://www.w3.org/2001/XMLSchema" xmlns:p="http://schemas.microsoft.com/office/2006/metadata/properties" xmlns:ns2="e57552ae-8e54-4390-9b08-398123f0ad7a" xmlns:ns3="f6d99e74-4f6c-4348-b715-394716cc7ff0" targetNamespace="http://schemas.microsoft.com/office/2006/metadata/properties" ma:root="true" ma:fieldsID="b64819e9c24df80adf0d9162e7665cd7" ns2:_="" ns3:_="">
    <xsd:import namespace="e57552ae-8e54-4390-9b08-398123f0ad7a"/>
    <xsd:import namespace="f6d99e74-4f6c-4348-b715-394716cc7ff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CarolineTaylor" minOccurs="0"/>
                <xsd:element ref="ns2:TaxCatchAll" minOccurs="0"/>
                <xsd:element ref="ns3:lcf76f155ced4ddcb4097134ff3c332f" minOccurs="0"/>
                <xsd:element ref="ns3:_Flow_SignoffStatus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7552ae-8e54-4390-9b08-398123f0ad7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ec5216a4-a0e6-497c-873e-43008a48eadb}" ma:internalName="TaxCatchAll" ma:showField="CatchAllData" ma:web="e57552ae-8e54-4390-9b08-398123f0ad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d99e74-4f6c-4348-b715-394716cc7f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CarolineTaylor" ma:index="21" nillable="true" ma:displayName="Spare" ma:format="Dropdown" ma:list="UserInfo" ma:SharePointGroup="0" ma:internalName="CarolineTaylor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_Flow_SignoffStatus" ma:index="25" nillable="true" ma:displayName="Sign-off status" ma:internalName="Sign_x002d_off_x0020_status">
      <xsd:simpleType>
        <xsd:restriction base="dms:Text"/>
      </xsd:simple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0B3A7D8-CC97-455B-8AF3-041F5E437542}">
  <ds:schemaRefs>
    <ds:schemaRef ds:uri="http://schemas.microsoft.com/office/2006/documentManagement/types"/>
    <ds:schemaRef ds:uri="bf2abe9a-12f6-4e93-a77e-c86a02c9f6a5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793e7f75-c5ae-4b9e-b550-5dc21c6a2783"/>
    <ds:schemaRef ds:uri="http://schemas.microsoft.com/office/infopath/2007/PartnerControls"/>
    <ds:schemaRef ds:uri="http://www.w3.org/XML/1998/namespace"/>
    <ds:schemaRef ds:uri="http://purl.org/dc/dcmitype/"/>
    <ds:schemaRef ds:uri="f6d99e74-4f6c-4348-b715-394716cc7ff0"/>
    <ds:schemaRef ds:uri="e57552ae-8e54-4390-9b08-398123f0ad7a"/>
  </ds:schemaRefs>
</ds:datastoreItem>
</file>

<file path=customXml/itemProps2.xml><?xml version="1.0" encoding="utf-8"?>
<ds:datastoreItem xmlns:ds="http://schemas.openxmlformats.org/officeDocument/2006/customXml" ds:itemID="{855FECCA-B6FB-42BD-A77C-8A17A4C6F91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81EA63-5890-440D-B5E9-DF84F16AFE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7552ae-8e54-4390-9b08-398123f0ad7a"/>
    <ds:schemaRef ds:uri="f6d99e74-4f6c-4348-b715-394716cc7f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12001</TotalTime>
  <Words>777</Words>
  <Application>Microsoft Office PowerPoint</Application>
  <PresentationFormat>Custom</PresentationFormat>
  <Paragraphs>95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Christine Goodwin - Studley St Mary's</cp:lastModifiedBy>
  <cp:revision>256</cp:revision>
  <cp:lastPrinted>2018-09-02T17:44:52Z</cp:lastPrinted>
  <dcterms:created xsi:type="dcterms:W3CDTF">2018-02-08T08:28:53Z</dcterms:created>
  <dcterms:modified xsi:type="dcterms:W3CDTF">2024-10-08T08:12:03Z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0x010100581408007CBD71489F95A8D7878A6B20</vt:lpwstr>
  </property>
  <property fmtid="{D5CDD505-2E9C-101B-9397-08002B2CF9AE}" pid="3" name="MediaServiceImageTags">
    <vt:lpwstr/>
  </property>
</Properties>
</file>