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E25D95-B0A7-3B96-DD08-64A78EBC2BDA}" v="197" dt="2024-10-08T14:33:15.640"/>
    <p1510:client id="{376957B0-57D6-DA18-15D1-8D6680EA4C39}" v="1494" dt="2024-10-08T15:52:16.6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D83F1-BF6E-4A98-8153-BAC9ABDE7CE3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575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76E92-E5C8-4FF8-B2BE-A516F6A1724E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25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DB232-C681-46A2-B21F-2BD21E9CA134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736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E26E-66F9-4E5F-9E07-CA7CDB200281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772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1A01C-F286-49E7-998E-3D5BB613F99A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99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C2C0A-F771-42D9-AAB0-90C3A2B0FEAD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401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2A270-409D-4410-9649-B7481576446C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52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0AA3-798A-4433-8927-6E115914B6EF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377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2871-0F85-43DC-99D7-CA8E7437E2EC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688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BE5A2-57A1-4629-B29D-D386573AF9F3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512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2485-1B57-41B4-A998-97848CC136C2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74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1"/>
            <a:ext cx="10363200" cy="11875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559171"/>
            <a:ext cx="10363200" cy="3382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E857DF4D-D974-434D-9D64-40B7405DF5F0}" type="datetimeFigureOut">
              <a:rPr lang="en-US" dirty="0"/>
              <a:t>10/8/2024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700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>
          <p15:clr>
            <a:srgbClr val="F26B43"/>
          </p15:clr>
        </p15:guide>
        <p15:guide id="4" pos="3840">
          <p15:clr>
            <a:srgbClr val="F26B43"/>
          </p15:clr>
        </p15:guide>
        <p15:guide id="5" pos="576">
          <p15:clr>
            <a:srgbClr val="F26B43"/>
          </p15:clr>
        </p15:guide>
        <p15:guide id="6" orient="horz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7">
            <a:extLst>
              <a:ext uri="{FF2B5EF4-FFF2-40B4-BE49-F238E27FC236}">
                <a16:creationId xmlns:a16="http://schemas.microsoft.com/office/drawing/2014/main" id="{168AF20F-6396-A233-C078-74E116AC0DA9}"/>
              </a:ext>
            </a:extLst>
          </p:cNvPr>
          <p:cNvSpPr txBox="1"/>
          <p:nvPr/>
        </p:nvSpPr>
        <p:spPr>
          <a:xfrm>
            <a:off x="8354558" y="3557048"/>
            <a:ext cx="2800435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Journey through Education </a:t>
            </a:r>
          </a:p>
          <a:p>
            <a:endParaRPr lang="en-US" dirty="0"/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19998506-99F8-F612-8CB3-EF76CC15A94C}"/>
              </a:ext>
            </a:extLst>
          </p:cNvPr>
          <p:cNvSpPr txBox="1"/>
          <p:nvPr/>
        </p:nvSpPr>
        <p:spPr>
          <a:xfrm>
            <a:off x="4426993" y="115111"/>
            <a:ext cx="2800435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Extra curricular offer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A5C9EA2A-D104-B1DE-858A-97F5920307B1}"/>
              </a:ext>
            </a:extLst>
          </p:cNvPr>
          <p:cNvSpPr txBox="1"/>
          <p:nvPr/>
        </p:nvSpPr>
        <p:spPr>
          <a:xfrm>
            <a:off x="8125958" y="113533"/>
            <a:ext cx="345357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Mental Health and Well- being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85ADCA36-C0B7-242D-9C6F-8A9511311F48}"/>
              </a:ext>
            </a:extLst>
          </p:cNvPr>
          <p:cNvSpPr txBox="1"/>
          <p:nvPr/>
        </p:nvSpPr>
        <p:spPr>
          <a:xfrm>
            <a:off x="586513" y="3557048"/>
            <a:ext cx="2800435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Living and Learning Together 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CC094BB7-867F-B7F7-8283-2D4581EB4026}"/>
              </a:ext>
            </a:extLst>
          </p:cNvPr>
          <p:cNvSpPr txBox="1"/>
          <p:nvPr/>
        </p:nvSpPr>
        <p:spPr>
          <a:xfrm>
            <a:off x="4426993" y="3557048"/>
            <a:ext cx="2800435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British Values and Protected Characteristics </a:t>
            </a: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2E9E37B5-6E22-FB01-9C3F-C54EBAE61114}"/>
              </a:ext>
            </a:extLst>
          </p:cNvPr>
          <p:cNvSpPr txBox="1"/>
          <p:nvPr/>
        </p:nvSpPr>
        <p:spPr>
          <a:xfrm>
            <a:off x="586513" y="116436"/>
            <a:ext cx="2800435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Excellent PE and Sports Provision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B00274-01E1-498C-F3EA-192C316FB9AE}"/>
              </a:ext>
            </a:extLst>
          </p:cNvPr>
          <p:cNvSpPr txBox="1"/>
          <p:nvPr/>
        </p:nvSpPr>
        <p:spPr>
          <a:xfrm>
            <a:off x="5079" y="3068319"/>
            <a:ext cx="12055928" cy="492443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dirty="0"/>
              <a:t>Personal Development – Living Life in all its Fullness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FCA71E-85CC-CFDF-1F46-7C7FD3168BE9}"/>
              </a:ext>
            </a:extLst>
          </p:cNvPr>
          <p:cNvSpPr txBox="1"/>
          <p:nvPr/>
        </p:nvSpPr>
        <p:spPr>
          <a:xfrm>
            <a:off x="355600" y="762000"/>
            <a:ext cx="351536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/>
              <a:t>Range of after school and lunch time clubs led by the PE and outdoor Learning lead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400" dirty="0"/>
              <a:t>Range of inter-school competitions e.g. athletics, dodgeball, gymnastics, football 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/>
              <a:t> Weekly swimming sessions including top-up swim for Year 6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400" dirty="0"/>
              <a:t> </a:t>
            </a:r>
            <a:r>
              <a:rPr lang="en-US" sz="1400" dirty="0" err="1"/>
              <a:t>Bikeability</a:t>
            </a:r>
            <a:r>
              <a:rPr lang="en-US" sz="1400" dirty="0"/>
              <a:t> sessions for Year 5 pupils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/>
              <a:t> Whole school Sports Days</a:t>
            </a:r>
            <a:r>
              <a:rPr lang="en-US" dirty="0"/>
              <a:t> 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547A4B-EF4E-B8B3-2C9E-93826DF415F8}"/>
              </a:ext>
            </a:extLst>
          </p:cNvPr>
          <p:cNvSpPr txBox="1"/>
          <p:nvPr/>
        </p:nvSpPr>
        <p:spPr>
          <a:xfrm>
            <a:off x="4299857" y="459377"/>
            <a:ext cx="3212737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Wide range of after school clubs  broadening the offer beyond sport e.g. Lego club, Robotics, </a:t>
            </a:r>
            <a:r>
              <a:rPr lang="en-US" sz="1400" dirty="0" err="1"/>
              <a:t>Jewellery</a:t>
            </a:r>
            <a:r>
              <a:rPr lang="en-US" sz="1400" dirty="0"/>
              <a:t> making, Art</a:t>
            </a:r>
            <a:endParaRPr lang="en-US" dirty="0"/>
          </a:p>
          <a:p>
            <a:r>
              <a:rPr lang="en-US" sz="1400" dirty="0"/>
              <a:t>• Choir performance at Young Voices and local care home. </a:t>
            </a:r>
            <a:endParaRPr lang="en-US" dirty="0"/>
          </a:p>
          <a:p>
            <a:r>
              <a:rPr lang="en-US" sz="1400" dirty="0"/>
              <a:t>• Trips linked to the history, and RE. geography </a:t>
            </a:r>
            <a:endParaRPr lang="en-US" dirty="0"/>
          </a:p>
          <a:p>
            <a:r>
              <a:rPr lang="en-US" sz="1400" dirty="0"/>
              <a:t>• Pantomime visit for the whole school </a:t>
            </a:r>
          </a:p>
          <a:p>
            <a:r>
              <a:rPr lang="en-US" sz="1400" dirty="0"/>
              <a:t>Music lessons </a:t>
            </a:r>
          </a:p>
          <a:p>
            <a:endParaRPr lang="en-US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53DE5A-24EF-A9B1-C7FA-1133BA5C5795}"/>
              </a:ext>
            </a:extLst>
          </p:cNvPr>
          <p:cNvSpPr txBox="1"/>
          <p:nvPr/>
        </p:nvSpPr>
        <p:spPr>
          <a:xfrm>
            <a:off x="8120743" y="469537"/>
            <a:ext cx="3696787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Ensuring timely support is in place for vulnerable and/or disadvantaged pupils </a:t>
            </a:r>
            <a:endParaRPr lang="en-US"/>
          </a:p>
          <a:p>
            <a:r>
              <a:rPr lang="en-US" sz="1400"/>
              <a:t>• Therapy Dog </a:t>
            </a:r>
            <a:endParaRPr lang="en-US"/>
          </a:p>
          <a:p>
            <a:r>
              <a:rPr lang="en-US" sz="1400"/>
              <a:t>• Boomerang Resilience </a:t>
            </a:r>
            <a:r>
              <a:rPr lang="en-US" sz="1400" err="1"/>
              <a:t>programme</a:t>
            </a:r>
            <a:endParaRPr lang="en-US" err="1"/>
          </a:p>
          <a:p>
            <a:r>
              <a:rPr lang="en-US" sz="1400" dirty="0"/>
              <a:t> • Antibullying Week </a:t>
            </a:r>
            <a:endParaRPr lang="en-US"/>
          </a:p>
          <a:p>
            <a:r>
              <a:rPr lang="en-US" sz="1400" dirty="0"/>
              <a:t>• Children’s Mental Health Week and Well Being Warriors </a:t>
            </a:r>
            <a:endParaRPr lang="en-US" dirty="0"/>
          </a:p>
          <a:p>
            <a:r>
              <a:rPr lang="en-US" sz="1400"/>
              <a:t>• Mentoring sessions</a:t>
            </a:r>
            <a:endParaRPr lang="en-US"/>
          </a:p>
          <a:p>
            <a:r>
              <a:rPr lang="en-US" sz="1400" dirty="0"/>
              <a:t>, SEMHL practitioner </a:t>
            </a:r>
            <a:endParaRPr lang="en-US" dirty="0"/>
          </a:p>
          <a:p>
            <a:r>
              <a:rPr lang="en-US" sz="1400" dirty="0"/>
              <a:t>• Counselling </a:t>
            </a:r>
            <a:endParaRPr lang="en-US" dirty="0"/>
          </a:p>
          <a:p>
            <a:r>
              <a:rPr lang="en-US" sz="1400" dirty="0"/>
              <a:t>• Play Therapy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EA65F-24DF-CF51-1CD9-C57B20A19074}"/>
              </a:ext>
            </a:extLst>
          </p:cNvPr>
          <p:cNvSpPr txBox="1"/>
          <p:nvPr/>
        </p:nvSpPr>
        <p:spPr>
          <a:xfrm>
            <a:off x="574041" y="4201886"/>
            <a:ext cx="3272245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Family Link Worker role embedded across school and St Mary’s Church </a:t>
            </a:r>
            <a:endParaRPr lang="en-US"/>
          </a:p>
          <a:p>
            <a:r>
              <a:rPr lang="en-US" sz="1400" dirty="0"/>
              <a:t>• Parent sessions providing support and opportunities for parents to connect</a:t>
            </a:r>
            <a:endParaRPr lang="en-US" dirty="0"/>
          </a:p>
          <a:p>
            <a:r>
              <a:rPr lang="en-US" sz="1400" dirty="0"/>
              <a:t>• Phonics workshops led by Adult Education Service </a:t>
            </a:r>
          </a:p>
          <a:p>
            <a:r>
              <a:rPr lang="en-US" sz="1400" dirty="0"/>
              <a:t>• Parent and community volunteers providing valued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212BD6-A9D1-9EA1-6BB1-6A87135F90BD}"/>
              </a:ext>
            </a:extLst>
          </p:cNvPr>
          <p:cNvSpPr txBox="1"/>
          <p:nvPr/>
        </p:nvSpPr>
        <p:spPr>
          <a:xfrm>
            <a:off x="4430486" y="4201886"/>
            <a:ext cx="3262085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Built into Collective Worship &amp; PSHE  • No Outsiders texts embedded within PSHE </a:t>
            </a:r>
            <a:endParaRPr lang="en-US"/>
          </a:p>
          <a:p>
            <a:r>
              <a:rPr lang="en-US" sz="1400" dirty="0"/>
              <a:t> • RSE curriculum covers consent and RSE consultation well attended by parents </a:t>
            </a:r>
            <a:endParaRPr lang="en-US"/>
          </a:p>
          <a:p>
            <a:r>
              <a:rPr lang="en-US" sz="1400" dirty="0"/>
              <a:t>• Protective </a:t>
            </a:r>
            <a:r>
              <a:rPr lang="en-US" sz="1400" dirty="0" err="1"/>
              <a:t>Behaviours</a:t>
            </a:r>
            <a:r>
              <a:rPr lang="en-US" sz="1400" dirty="0"/>
              <a:t> taught with language used to understand consent, safety, early warning signs and trusted adults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9486C-2DD8-5443-2CF5-F6026067DD31}"/>
              </a:ext>
            </a:extLst>
          </p:cNvPr>
          <p:cNvSpPr txBox="1"/>
          <p:nvPr/>
        </p:nvSpPr>
        <p:spPr>
          <a:xfrm>
            <a:off x="8349343" y="4201887"/>
            <a:ext cx="3265714" cy="25237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</a:t>
            </a:r>
            <a:r>
              <a:rPr lang="en-US" sz="1400" dirty="0"/>
              <a:t>Strong links with local secondary schools enable enhanced transition processes </a:t>
            </a:r>
            <a:endParaRPr lang="en-US"/>
          </a:p>
          <a:p>
            <a:r>
              <a:rPr lang="en-US" sz="1400" dirty="0"/>
              <a:t>• Transition arrangements with local infant school are robust</a:t>
            </a:r>
            <a:endParaRPr lang="en-US" dirty="0"/>
          </a:p>
          <a:p>
            <a:r>
              <a:rPr lang="en-US" sz="1400" dirty="0"/>
              <a:t> • Robust procedures ensure transient pupils are inducted well and have access to high quality resources &amp; first quality teaching </a:t>
            </a:r>
            <a:endParaRPr lang="en-US"/>
          </a:p>
          <a:p>
            <a:r>
              <a:rPr lang="en-US" sz="1400" dirty="0"/>
              <a:t>• Opportunities for parents to meet with teachers on a regular basis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7">
            <a:extLst>
              <a:ext uri="{FF2B5EF4-FFF2-40B4-BE49-F238E27FC236}">
                <a16:creationId xmlns:a16="http://schemas.microsoft.com/office/drawing/2014/main" id="{168AF20F-6396-A233-C078-74E116AC0DA9}"/>
              </a:ext>
            </a:extLst>
          </p:cNvPr>
          <p:cNvSpPr txBox="1"/>
          <p:nvPr/>
        </p:nvSpPr>
        <p:spPr>
          <a:xfrm>
            <a:off x="8354558" y="3557048"/>
            <a:ext cx="2800435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Collective Worship  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19998506-99F8-F612-8CB3-EF76CC15A94C}"/>
              </a:ext>
            </a:extLst>
          </p:cNvPr>
          <p:cNvSpPr txBox="1"/>
          <p:nvPr/>
        </p:nvSpPr>
        <p:spPr>
          <a:xfrm>
            <a:off x="4426993" y="115111"/>
            <a:ext cx="2800435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Enrichment through Outdoor Learning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A5C9EA2A-D104-B1DE-858A-97F5920307B1}"/>
              </a:ext>
            </a:extLst>
          </p:cNvPr>
          <p:cNvSpPr txBox="1"/>
          <p:nvPr/>
        </p:nvSpPr>
        <p:spPr>
          <a:xfrm>
            <a:off x="8125958" y="113533"/>
            <a:ext cx="345357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Developing talents and interests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85ADCA36-C0B7-242D-9C6F-8A9511311F48}"/>
              </a:ext>
            </a:extLst>
          </p:cNvPr>
          <p:cNvSpPr txBox="1"/>
          <p:nvPr/>
        </p:nvSpPr>
        <p:spPr>
          <a:xfrm>
            <a:off x="566193" y="3709448"/>
            <a:ext cx="2800435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Pupil Leadership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CC094BB7-867F-B7F7-8283-2D4581EB4026}"/>
              </a:ext>
            </a:extLst>
          </p:cNvPr>
          <p:cNvSpPr txBox="1"/>
          <p:nvPr/>
        </p:nvSpPr>
        <p:spPr>
          <a:xfrm>
            <a:off x="4426993" y="3709448"/>
            <a:ext cx="2800435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Pupil Voice  </a:t>
            </a: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2E9E37B5-6E22-FB01-9C3F-C54EBAE61114}"/>
              </a:ext>
            </a:extLst>
          </p:cNvPr>
          <p:cNvSpPr txBox="1"/>
          <p:nvPr/>
        </p:nvSpPr>
        <p:spPr>
          <a:xfrm>
            <a:off x="586513" y="116436"/>
            <a:ext cx="2800435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Spiritual Development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B00274-01E1-498C-F3EA-192C316FB9AE}"/>
              </a:ext>
            </a:extLst>
          </p:cNvPr>
          <p:cNvSpPr txBox="1"/>
          <p:nvPr/>
        </p:nvSpPr>
        <p:spPr>
          <a:xfrm>
            <a:off x="5079" y="3068319"/>
            <a:ext cx="12055928" cy="492443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dirty="0"/>
              <a:t>Personal Development – Living Life in all its Fullness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53DE5A-24EF-A9B1-C7FA-1133BA5C5795}"/>
              </a:ext>
            </a:extLst>
          </p:cNvPr>
          <p:cNvSpPr txBox="1"/>
          <p:nvPr/>
        </p:nvSpPr>
        <p:spPr>
          <a:xfrm>
            <a:off x="8120743" y="469537"/>
            <a:ext cx="369678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400" dirty="0"/>
          </a:p>
          <a:p>
            <a:r>
              <a:rPr lang="en-US" sz="1400" dirty="0"/>
              <a:t>•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E10B29-5B9D-0499-C289-7FA501E7E7EA}"/>
              </a:ext>
            </a:extLst>
          </p:cNvPr>
          <p:cNvSpPr txBox="1"/>
          <p:nvPr/>
        </p:nvSpPr>
        <p:spPr>
          <a:xfrm>
            <a:off x="599440" y="508000"/>
            <a:ext cx="3078480" cy="25237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Intrinsic part of curriculum development </a:t>
            </a:r>
            <a:endParaRPr lang="en-US"/>
          </a:p>
          <a:p>
            <a:r>
              <a:rPr lang="en-US" sz="1400" dirty="0"/>
              <a:t>• Half termly focus on specific values • Celebrating and rewarding pupils for achievements linked to vision, values and their learning </a:t>
            </a:r>
          </a:p>
          <a:p>
            <a:r>
              <a:rPr lang="en-US" sz="1400" dirty="0"/>
              <a:t>• ‘Religion and </a:t>
            </a:r>
            <a:r>
              <a:rPr lang="en-US" sz="1400" err="1"/>
              <a:t>Worldviews’</a:t>
            </a:r>
            <a:r>
              <a:rPr lang="en-US" sz="1400" dirty="0"/>
              <a:t> pedagogical approach to teaching RE • Opportunities for reflection: looking in, looking up, looking out.’ </a:t>
            </a:r>
            <a:endParaRPr lang="en-US"/>
          </a:p>
          <a:p>
            <a:r>
              <a:rPr lang="en-US" sz="1400" dirty="0"/>
              <a:t>• Prayer spaces and prayer stations</a:t>
            </a:r>
            <a:r>
              <a:rPr lang="en-US" dirty="0"/>
              <a:t>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0B277A-9273-829B-65F6-8FB08D0A208A}"/>
              </a:ext>
            </a:extLst>
          </p:cNvPr>
          <p:cNvSpPr txBox="1"/>
          <p:nvPr/>
        </p:nvSpPr>
        <p:spPr>
          <a:xfrm>
            <a:off x="4429760" y="762000"/>
            <a:ext cx="3098800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Year 6 residential visit to Snowdon • </a:t>
            </a:r>
            <a:endParaRPr lang="en-US"/>
          </a:p>
          <a:p>
            <a:r>
              <a:rPr lang="en-US" sz="1400" dirty="0"/>
              <a:t>Year 5 adventurous activities day. </a:t>
            </a:r>
            <a:endParaRPr lang="en-US"/>
          </a:p>
          <a:p>
            <a:r>
              <a:rPr lang="en-US" sz="1400" dirty="0"/>
              <a:t>Half term or forest school </a:t>
            </a:r>
          </a:p>
          <a:p>
            <a:r>
              <a:rPr lang="en-US" sz="1400" dirty="0"/>
              <a:t>• Giving pupils opportunities to appreciate the natural world and be agents of change </a:t>
            </a:r>
            <a:endParaRPr lang="en-US"/>
          </a:p>
          <a:p>
            <a:r>
              <a:rPr lang="en-US" sz="1400" dirty="0"/>
              <a:t>• Visits to places in the local area • Educational trips linked to the curriculum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CA6742-6396-C994-09F0-3E6AD31421C0}"/>
              </a:ext>
            </a:extLst>
          </p:cNvPr>
          <p:cNvSpPr txBox="1"/>
          <p:nvPr/>
        </p:nvSpPr>
        <p:spPr>
          <a:xfrm>
            <a:off x="8117840" y="497840"/>
            <a:ext cx="3230880" cy="1877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</a:t>
            </a:r>
            <a:r>
              <a:rPr lang="en-US" sz="1400" dirty="0"/>
              <a:t> Annual participation in Young Voices </a:t>
            </a:r>
            <a:endParaRPr lang="en-US"/>
          </a:p>
          <a:p>
            <a:r>
              <a:rPr lang="en-US" sz="1400" dirty="0"/>
              <a:t>• Rock Steady music sessions </a:t>
            </a:r>
            <a:endParaRPr lang="en-US"/>
          </a:p>
          <a:p>
            <a:r>
              <a:rPr lang="en-US" sz="1400" dirty="0"/>
              <a:t>•  Weekly celebration service to </a:t>
            </a:r>
            <a:r>
              <a:rPr lang="en-US" sz="1400" err="1"/>
              <a:t>recognise</a:t>
            </a:r>
            <a:r>
              <a:rPr lang="en-US" sz="1400"/>
              <a:t> achievements with parents</a:t>
            </a:r>
            <a:endParaRPr lang="en-US"/>
          </a:p>
          <a:p>
            <a:r>
              <a:rPr lang="en-US" sz="1400" dirty="0"/>
              <a:t>• Year 6 performance at the end of the year • </a:t>
            </a:r>
            <a:endParaRPr lang="en-US" dirty="0"/>
          </a:p>
          <a:p>
            <a:r>
              <a:rPr lang="en-US" sz="1400"/>
              <a:t>• Nativity for years 3 and 4 </a:t>
            </a:r>
            <a:endParaRPr lang="en-US"/>
          </a:p>
          <a:p>
            <a:r>
              <a:rPr lang="en-US" sz="1400" dirty="0"/>
              <a:t>Drama workshops Year 5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D4C990-5FD2-7B84-039B-BD2A6B466AC9}"/>
              </a:ext>
            </a:extLst>
          </p:cNvPr>
          <p:cNvSpPr txBox="1"/>
          <p:nvPr/>
        </p:nvSpPr>
        <p:spPr>
          <a:xfrm>
            <a:off x="589280" y="4074160"/>
            <a:ext cx="2743200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Valuing leadership roles with pupils getting involved in decision making through school council </a:t>
            </a:r>
            <a:endParaRPr lang="en-US" dirty="0"/>
          </a:p>
          <a:p>
            <a:r>
              <a:rPr lang="en-US" sz="1400" dirty="0"/>
              <a:t>• Head Boy/Head Girl </a:t>
            </a:r>
            <a:endParaRPr lang="en-US"/>
          </a:p>
          <a:p>
            <a:r>
              <a:rPr lang="en-US" sz="1400" dirty="0"/>
              <a:t>• Reading Ambassadors </a:t>
            </a:r>
            <a:endParaRPr lang="en-US" dirty="0"/>
          </a:p>
          <a:p>
            <a:r>
              <a:rPr lang="en-US" sz="1400" dirty="0"/>
              <a:t>• Eco Warriors </a:t>
            </a:r>
            <a:endParaRPr lang="en-US"/>
          </a:p>
          <a:p>
            <a:r>
              <a:rPr lang="en-US" sz="1400" dirty="0"/>
              <a:t>• House Captains </a:t>
            </a:r>
            <a:endParaRPr lang="en-US" dirty="0"/>
          </a:p>
          <a:p>
            <a:r>
              <a:rPr lang="en-US" sz="1400" dirty="0"/>
              <a:t>• Well being warriors</a:t>
            </a:r>
          </a:p>
          <a:p>
            <a:r>
              <a:rPr lang="en-US" sz="1400" dirty="0"/>
              <a:t>Parent guides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874D86-7B1F-DC03-B8C7-6A65E5B05322}"/>
              </a:ext>
            </a:extLst>
          </p:cNvPr>
          <p:cNvSpPr txBox="1"/>
          <p:nvPr/>
        </p:nvSpPr>
        <p:spPr>
          <a:xfrm>
            <a:off x="4429760" y="4074160"/>
            <a:ext cx="2794000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Gathered termly by School Council</a:t>
            </a:r>
            <a:endParaRPr lang="en-US" dirty="0"/>
          </a:p>
          <a:p>
            <a:r>
              <a:rPr lang="en-US" sz="1400" dirty="0"/>
              <a:t>Mental well being surveys </a:t>
            </a:r>
          </a:p>
          <a:p>
            <a:r>
              <a:rPr lang="en-US" sz="1400" dirty="0"/>
              <a:t>Termly subject vertical streaming afternoons for every subject which then feeds into curriculum design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9939DC-A51C-75ED-F7C7-A7D1D8C7B474}"/>
              </a:ext>
            </a:extLst>
          </p:cNvPr>
          <p:cNvSpPr txBox="1"/>
          <p:nvPr/>
        </p:nvSpPr>
        <p:spPr>
          <a:xfrm>
            <a:off x="8351520" y="3921760"/>
            <a:ext cx="2743200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ea typeface="+mn-lt"/>
                <a:cs typeface="+mn-lt"/>
              </a:rPr>
              <a:t>Inclusive, invitational, inspirational to meet the diverse needs of the school community • Termly visits to Church • Foundation governors involved in planning and supporting leaders • Opportunities for reflection in worship and RE linked to school vision and values </a:t>
            </a:r>
            <a:endParaRPr lang="en-US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• Participation in Coventry DBE </a:t>
            </a:r>
            <a:r>
              <a:rPr lang="en-US" sz="1400">
                <a:ea typeface="+mn-lt"/>
                <a:cs typeface="+mn-lt"/>
              </a:rPr>
              <a:t>Alive 2023 </a:t>
            </a:r>
          </a:p>
          <a:p>
            <a:r>
              <a:rPr lang="en-US" sz="1400" dirty="0"/>
              <a:t>Collective Worship team support and evaluate. </a:t>
            </a:r>
          </a:p>
        </p:txBody>
      </p:sp>
    </p:spTree>
    <p:extLst>
      <p:ext uri="{BB962C8B-B14F-4D97-AF65-F5344CB8AC3E}">
        <p14:creationId xmlns:p14="http://schemas.microsoft.com/office/powerpoint/2010/main" val="3902332524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DashVTI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DashVTI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Dash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E0E31462-65AE-4087-9B94-B3347EE711B2}" vid="{CA8B31CB-369F-4872-A917-A9EAAF91827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DashVTI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237</cp:revision>
  <dcterms:created xsi:type="dcterms:W3CDTF">2024-10-08T13:22:13Z</dcterms:created>
  <dcterms:modified xsi:type="dcterms:W3CDTF">2024-10-08T15:53:06Z</dcterms:modified>
</cp:coreProperties>
</file>